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harts/chart3.xml" ContentType="application/vnd.openxmlformats-officedocument.drawingml.chart+xml"/>
  <Override PartName="/ppt/charts/chart4.xml" ContentType="application/vnd.openxmlformats-officedocument.drawingml.chart+xml"/>
  <Override PartName="/ppt/diagrams/layout1.xml" ContentType="application/vnd.openxmlformats-officedocument.drawingml.diagram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256" r:id="rId2"/>
    <p:sldId id="320" r:id="rId3"/>
    <p:sldId id="367" r:id="rId4"/>
    <p:sldId id="364" r:id="rId5"/>
    <p:sldId id="365" r:id="rId6"/>
    <p:sldId id="282" r:id="rId7"/>
    <p:sldId id="280" r:id="rId8"/>
    <p:sldId id="366" r:id="rId9"/>
    <p:sldId id="310" r:id="rId10"/>
    <p:sldId id="286" r:id="rId11"/>
    <p:sldId id="260" r:id="rId12"/>
    <p:sldId id="278" r:id="rId13"/>
    <p:sldId id="335" r:id="rId14"/>
    <p:sldId id="350" r:id="rId15"/>
    <p:sldId id="352" r:id="rId16"/>
    <p:sldId id="353" r:id="rId17"/>
    <p:sldId id="363" r:id="rId18"/>
    <p:sldId id="354" r:id="rId19"/>
    <p:sldId id="362" r:id="rId20"/>
    <p:sldId id="355" r:id="rId21"/>
    <p:sldId id="356" r:id="rId22"/>
    <p:sldId id="345" r:id="rId23"/>
    <p:sldId id="337" r:id="rId24"/>
    <p:sldId id="339" r:id="rId25"/>
    <p:sldId id="357" r:id="rId26"/>
    <p:sldId id="338" r:id="rId27"/>
    <p:sldId id="36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0" d="100"/>
          <a:sy n="60" d="100"/>
        </p:scale>
        <p:origin x="-1656" y="-2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04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p\Desktop\Comparative%20chart%20of%20HP%20and%20Indi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p\Desktop\Comparative%20chart%20of%20HP%20and%20Indi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p\Desktop\Comparative%20chart%20of%20HP%20and%20Indi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p\Desktop\Comparative%20chart%20of%20HP%20and%20Indi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8"/>
  <c:chart>
    <c:title>
      <c:tx>
        <c:rich>
          <a:bodyPr/>
          <a:lstStyle/>
          <a:p>
            <a:pPr>
              <a:defRPr sz="2000">
                <a:latin typeface="Times New Roman" pitchFamily="18" charset="0"/>
                <a:cs typeface="Times New Roman" pitchFamily="18" charset="0"/>
              </a:defRPr>
            </a:pPr>
            <a:r>
              <a:rPr lang="en-IN" sz="2000" dirty="0" smtClean="0">
                <a:latin typeface="Times New Roman" pitchFamily="18" charset="0"/>
                <a:cs typeface="Times New Roman" pitchFamily="18" charset="0"/>
              </a:rPr>
              <a:t> </a:t>
            </a:r>
            <a:endParaRPr lang="en-IN" sz="2000" dirty="0">
              <a:latin typeface="Times New Roman" pitchFamily="18" charset="0"/>
              <a:cs typeface="Times New Roman" pitchFamily="18" charset="0"/>
            </a:endParaRPr>
          </a:p>
        </c:rich>
      </c:tx>
      <c:layout>
        <c:manualLayout>
          <c:xMode val="edge"/>
          <c:yMode val="edge"/>
          <c:x val="9.2565508115863421E-2"/>
          <c:y val="4.809584024000961E-2"/>
        </c:manualLayout>
      </c:layout>
    </c:title>
    <c:plotArea>
      <c:layout/>
      <c:barChart>
        <c:barDir val="col"/>
        <c:grouping val="clustered"/>
        <c:ser>
          <c:idx val="0"/>
          <c:order val="0"/>
          <c:tx>
            <c:strRef>
              <c:f>Sheet1!$D$4</c:f>
              <c:strCache>
                <c:ptCount val="1"/>
                <c:pt idx="0">
                  <c:v>Himachal Pradesh 
(SRS-2012)
 </c:v>
                </c:pt>
              </c:strCache>
            </c:strRef>
          </c:tx>
          <c:dLbls>
            <c:txPr>
              <a:bodyPr/>
              <a:lstStyle/>
              <a:p>
                <a:pPr>
                  <a:defRPr sz="1600" b="1"/>
                </a:pPr>
                <a:endParaRPr lang="en-US"/>
              </a:p>
            </c:txPr>
            <c:dLblPos val="outEnd"/>
            <c:showVal val="1"/>
          </c:dLbls>
          <c:cat>
            <c:strRef>
              <c:f>Sheet1!$C$5:$C$7</c:f>
              <c:strCache>
                <c:ptCount val="3"/>
                <c:pt idx="0">
                  <c:v>Neonatal Mortality </c:v>
                </c:pt>
                <c:pt idx="1">
                  <c:v>Infant Mortality </c:v>
                </c:pt>
                <c:pt idx="2">
                  <c:v>Under 5 Mortality </c:v>
                </c:pt>
              </c:strCache>
            </c:strRef>
          </c:cat>
          <c:val>
            <c:numRef>
              <c:f>Sheet1!$D$5:$D$7</c:f>
              <c:numCache>
                <c:formatCode>General</c:formatCode>
                <c:ptCount val="3"/>
                <c:pt idx="0">
                  <c:v>26</c:v>
                </c:pt>
                <c:pt idx="1">
                  <c:v>36</c:v>
                </c:pt>
                <c:pt idx="2">
                  <c:v>43</c:v>
                </c:pt>
              </c:numCache>
            </c:numRef>
          </c:val>
        </c:ser>
        <c:ser>
          <c:idx val="1"/>
          <c:order val="1"/>
          <c:tx>
            <c:strRef>
              <c:f>Sheet1!$E$4</c:f>
              <c:strCache>
                <c:ptCount val="1"/>
                <c:pt idx="0">
                  <c:v>India
 (SRS-2012)</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dLbls>
            <c:txPr>
              <a:bodyPr/>
              <a:lstStyle/>
              <a:p>
                <a:pPr>
                  <a:defRPr sz="1600" b="1"/>
                </a:pPr>
                <a:endParaRPr lang="en-US"/>
              </a:p>
            </c:txPr>
            <c:dLblPos val="outEnd"/>
            <c:showVal val="1"/>
          </c:dLbls>
          <c:cat>
            <c:strRef>
              <c:f>Sheet1!$C$5:$C$7</c:f>
              <c:strCache>
                <c:ptCount val="3"/>
                <c:pt idx="0">
                  <c:v>Neonatal Mortality </c:v>
                </c:pt>
                <c:pt idx="1">
                  <c:v>Infant Mortality </c:v>
                </c:pt>
                <c:pt idx="2">
                  <c:v>Under 5 Mortality </c:v>
                </c:pt>
              </c:strCache>
            </c:strRef>
          </c:cat>
          <c:val>
            <c:numRef>
              <c:f>Sheet1!$E$5:$E$7</c:f>
              <c:numCache>
                <c:formatCode>General</c:formatCode>
                <c:ptCount val="3"/>
                <c:pt idx="0">
                  <c:v>29</c:v>
                </c:pt>
                <c:pt idx="1">
                  <c:v>42</c:v>
                </c:pt>
                <c:pt idx="2">
                  <c:v>52</c:v>
                </c:pt>
              </c:numCache>
            </c:numRef>
          </c:val>
        </c:ser>
        <c:dLbls>
          <c:showVal val="1"/>
        </c:dLbls>
        <c:axId val="71723264"/>
        <c:axId val="74403840"/>
      </c:barChart>
      <c:catAx>
        <c:axId val="71723264"/>
        <c:scaling>
          <c:orientation val="minMax"/>
        </c:scaling>
        <c:axPos val="b"/>
        <c:tickLblPos val="nextTo"/>
        <c:txPr>
          <a:bodyPr/>
          <a:lstStyle/>
          <a:p>
            <a:pPr>
              <a:defRPr sz="1800" b="1">
                <a:latin typeface="+mj-lt"/>
                <a:cs typeface="Times New Roman" pitchFamily="18" charset="0"/>
              </a:defRPr>
            </a:pPr>
            <a:endParaRPr lang="en-US"/>
          </a:p>
        </c:txPr>
        <c:crossAx val="74403840"/>
        <c:crosses val="autoZero"/>
        <c:auto val="1"/>
        <c:lblAlgn val="ctr"/>
        <c:lblOffset val="100"/>
      </c:catAx>
      <c:valAx>
        <c:axId val="74403840"/>
        <c:scaling>
          <c:orientation val="minMax"/>
        </c:scaling>
        <c:axPos val="l"/>
        <c:numFmt formatCode="General" sourceLinked="1"/>
        <c:tickLblPos val="nextTo"/>
        <c:txPr>
          <a:bodyPr/>
          <a:lstStyle/>
          <a:p>
            <a:pPr>
              <a:defRPr>
                <a:solidFill>
                  <a:schemeClr val="tx1"/>
                </a:solidFill>
              </a:defRPr>
            </a:pPr>
            <a:endParaRPr lang="en-US"/>
          </a:p>
        </c:txPr>
        <c:crossAx val="71723264"/>
        <c:crosses val="autoZero"/>
        <c:crossBetween val="between"/>
      </c:valAx>
    </c:plotArea>
    <c:legend>
      <c:legendPos val="tr"/>
      <c:layout>
        <c:manualLayout>
          <c:xMode val="edge"/>
          <c:yMode val="edge"/>
          <c:x val="0.73410061193681808"/>
          <c:y val="0.12264439261202399"/>
          <c:w val="0.26589938806318197"/>
          <c:h val="0.35223499854765705"/>
        </c:manualLayout>
      </c:layout>
      <c:txPr>
        <a:bodyPr/>
        <a:lstStyle/>
        <a:p>
          <a:pPr>
            <a:defRPr sz="1800" b="1">
              <a:latin typeface="+mj-lt"/>
              <a:cs typeface="Times New Roman" pitchFamily="18" charset="0"/>
            </a:defRPr>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26"/>
  <c:chart>
    <c:autoTitleDeleted val="1"/>
    <c:plotArea>
      <c:layout/>
      <c:barChart>
        <c:barDir val="col"/>
        <c:grouping val="clustered"/>
        <c:ser>
          <c:idx val="0"/>
          <c:order val="0"/>
          <c:tx>
            <c:strRef>
              <c:f>Sheet1!$D$13</c:f>
              <c:strCache>
                <c:ptCount val="1"/>
                <c:pt idx="0">
                  <c:v>Himachal Pradesh 
(NFHS-3 2005-06)</c:v>
                </c:pt>
              </c:strCache>
            </c:strRef>
          </c:tx>
          <c:spPr>
            <a:solidFill>
              <a:schemeClr val="accent2"/>
            </a:solidFill>
            <a:ln w="25400" cap="flat" cmpd="sng" algn="ctr">
              <a:solidFill>
                <a:schemeClr val="accent2">
                  <a:shade val="50000"/>
                </a:schemeClr>
              </a:solidFill>
              <a:prstDash val="solid"/>
            </a:ln>
            <a:effectLst/>
          </c:spPr>
          <c:dLbls>
            <c:txPr>
              <a:bodyPr/>
              <a:lstStyle/>
              <a:p>
                <a:pPr>
                  <a:defRPr sz="1600" b="1"/>
                </a:pPr>
                <a:endParaRPr lang="en-US"/>
              </a:p>
            </c:txPr>
            <c:dLblPos val="outEnd"/>
            <c:showVal val="1"/>
          </c:dLbls>
          <c:cat>
            <c:strRef>
              <c:f>Sheet1!$C$14:$C$16</c:f>
              <c:strCache>
                <c:ptCount val="3"/>
                <c:pt idx="0">
                  <c:v>Stunting (&lt;2 SD)</c:v>
                </c:pt>
                <c:pt idx="1">
                  <c:v>Wasting (&lt;2 SD)</c:v>
                </c:pt>
                <c:pt idx="2">
                  <c:v>Underweight (&lt;2 SD)</c:v>
                </c:pt>
              </c:strCache>
            </c:strRef>
          </c:cat>
          <c:val>
            <c:numRef>
              <c:f>Sheet1!$D$14:$D$16</c:f>
              <c:numCache>
                <c:formatCode>General</c:formatCode>
                <c:ptCount val="3"/>
                <c:pt idx="0">
                  <c:v>39.6</c:v>
                </c:pt>
                <c:pt idx="1">
                  <c:v>18.2</c:v>
                </c:pt>
                <c:pt idx="2">
                  <c:v>31.7</c:v>
                </c:pt>
              </c:numCache>
            </c:numRef>
          </c:val>
        </c:ser>
        <c:dLbls>
          <c:showVal val="1"/>
        </c:dLbls>
        <c:axId val="74436992"/>
        <c:axId val="74438528"/>
      </c:barChart>
      <c:catAx>
        <c:axId val="74436992"/>
        <c:scaling>
          <c:orientation val="minMax"/>
        </c:scaling>
        <c:axPos val="b"/>
        <c:tickLblPos val="nextTo"/>
        <c:txPr>
          <a:bodyPr/>
          <a:lstStyle/>
          <a:p>
            <a:pPr>
              <a:defRPr sz="1600" b="1"/>
            </a:pPr>
            <a:endParaRPr lang="en-US"/>
          </a:p>
        </c:txPr>
        <c:crossAx val="74438528"/>
        <c:crosses val="autoZero"/>
        <c:auto val="1"/>
        <c:lblAlgn val="ctr"/>
        <c:lblOffset val="100"/>
      </c:catAx>
      <c:valAx>
        <c:axId val="74438528"/>
        <c:scaling>
          <c:orientation val="minMax"/>
        </c:scaling>
        <c:axPos val="l"/>
        <c:numFmt formatCode="General" sourceLinked="1"/>
        <c:tickLblPos val="nextTo"/>
        <c:txPr>
          <a:bodyPr/>
          <a:lstStyle/>
          <a:p>
            <a:pPr>
              <a:defRPr b="1"/>
            </a:pPr>
            <a:endParaRPr lang="en-US"/>
          </a:p>
        </c:txPr>
        <c:crossAx val="74436992"/>
        <c:crosses val="autoZero"/>
        <c:crossBetween val="between"/>
      </c:valAx>
    </c:plotArea>
    <c:legend>
      <c:legendPos val="r"/>
      <c:layout>
        <c:manualLayout>
          <c:xMode val="edge"/>
          <c:yMode val="edge"/>
          <c:x val="0.75991662433892104"/>
          <c:y val="0.49041355631965711"/>
          <c:w val="0.22033038305610303"/>
          <c:h val="0.27258525510996207"/>
        </c:manualLayout>
      </c:layout>
      <c:txPr>
        <a:bodyPr/>
        <a:lstStyle/>
        <a:p>
          <a:pPr>
            <a:defRPr sz="1800" b="1">
              <a:latin typeface="+mj-lt"/>
              <a:cs typeface="Times New Roman" pitchFamily="18" charset="0"/>
            </a:defRPr>
          </a:pPr>
          <a:endParaRPr lang="en-US"/>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26"/>
  <c:chart>
    <c:autoTitleDeleted val="1"/>
    <c:plotArea>
      <c:layout/>
      <c:barChart>
        <c:barDir val="col"/>
        <c:grouping val="clustered"/>
        <c:ser>
          <c:idx val="0"/>
          <c:order val="0"/>
          <c:tx>
            <c:strRef>
              <c:f>Sheet1!$D$21</c:f>
              <c:strCache>
                <c:ptCount val="1"/>
                <c:pt idx="0">
                  <c:v>Himachal Pradesh
 ( DLHS 3 2006-07)</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dLbls>
            <c:txPr>
              <a:bodyPr/>
              <a:lstStyle/>
              <a:p>
                <a:pPr>
                  <a:defRPr sz="1400" b="1"/>
                </a:pPr>
                <a:endParaRPr lang="en-US"/>
              </a:p>
            </c:txPr>
            <c:dLblPos val="outEnd"/>
            <c:showVal val="1"/>
          </c:dLbls>
          <c:cat>
            <c:strRef>
              <c:f>Sheet1!$C$22:$C$24</c:f>
              <c:strCache>
                <c:ptCount val="3"/>
                <c:pt idx="0">
                  <c:v>Initiation of breastfeeding within 1 hour of birth </c:v>
                </c:pt>
                <c:pt idx="1">
                  <c:v>Exclusive breastfeeding for six months </c:v>
                </c:pt>
                <c:pt idx="2">
                  <c:v>Introduction of complementary feeding (6-8 months)</c:v>
                </c:pt>
              </c:strCache>
            </c:strRef>
          </c:cat>
          <c:val>
            <c:numRef>
              <c:f>Sheet1!$D$22:$D$24</c:f>
              <c:numCache>
                <c:formatCode>General</c:formatCode>
                <c:ptCount val="3"/>
                <c:pt idx="0">
                  <c:v>56.8</c:v>
                </c:pt>
                <c:pt idx="1">
                  <c:v>58.1</c:v>
                </c:pt>
                <c:pt idx="2">
                  <c:v>62.8</c:v>
                </c:pt>
              </c:numCache>
            </c:numRef>
          </c:val>
        </c:ser>
        <c:dLbls>
          <c:showVal val="1"/>
        </c:dLbls>
        <c:axId val="74479488"/>
        <c:axId val="74481024"/>
      </c:barChart>
      <c:catAx>
        <c:axId val="74479488"/>
        <c:scaling>
          <c:orientation val="minMax"/>
        </c:scaling>
        <c:axPos val="b"/>
        <c:tickLblPos val="nextTo"/>
        <c:txPr>
          <a:bodyPr/>
          <a:lstStyle/>
          <a:p>
            <a:pPr>
              <a:defRPr sz="1600" b="1">
                <a:latin typeface="+mj-lt"/>
                <a:cs typeface="Times New Roman" pitchFamily="18" charset="0"/>
              </a:defRPr>
            </a:pPr>
            <a:endParaRPr lang="en-US"/>
          </a:p>
        </c:txPr>
        <c:crossAx val="74481024"/>
        <c:crosses val="autoZero"/>
        <c:auto val="1"/>
        <c:lblAlgn val="ctr"/>
        <c:lblOffset val="100"/>
      </c:catAx>
      <c:valAx>
        <c:axId val="74481024"/>
        <c:scaling>
          <c:orientation val="minMax"/>
        </c:scaling>
        <c:axPos val="l"/>
        <c:numFmt formatCode="General" sourceLinked="1"/>
        <c:tickLblPos val="nextTo"/>
        <c:txPr>
          <a:bodyPr/>
          <a:lstStyle/>
          <a:p>
            <a:pPr>
              <a:defRPr sz="1600" b="1"/>
            </a:pPr>
            <a:endParaRPr lang="en-US"/>
          </a:p>
        </c:txPr>
        <c:crossAx val="74479488"/>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lineChart>
        <c:grouping val="stacked"/>
        <c:ser>
          <c:idx val="0"/>
          <c:order val="0"/>
          <c:tx>
            <c:strRef>
              <c:f>Sheet1!$D$38</c:f>
              <c:strCache>
                <c:ptCount val="1"/>
                <c:pt idx="0">
                  <c:v>Himachal Pradesh 
(NFHS-3 2005-06)</c:v>
                </c:pt>
              </c:strCache>
            </c:strRef>
          </c:tx>
          <c:dLbls>
            <c:dLblPos val="t"/>
            <c:showVal val="1"/>
          </c:dLbls>
          <c:cat>
            <c:strRef>
              <c:f>Sheet1!$C$39:$C$40</c:f>
              <c:strCache>
                <c:ptCount val="2"/>
                <c:pt idx="0">
                  <c:v>2-3 months</c:v>
                </c:pt>
                <c:pt idx="1">
                  <c:v>4-5 months </c:v>
                </c:pt>
              </c:strCache>
            </c:strRef>
          </c:cat>
          <c:val>
            <c:numRef>
              <c:f>Sheet1!$D$39:$D$40</c:f>
              <c:numCache>
                <c:formatCode>General</c:formatCode>
                <c:ptCount val="2"/>
                <c:pt idx="0">
                  <c:v>27</c:v>
                </c:pt>
                <c:pt idx="1">
                  <c:v>7.5</c:v>
                </c:pt>
              </c:numCache>
            </c:numRef>
          </c:val>
        </c:ser>
        <c:ser>
          <c:idx val="1"/>
          <c:order val="1"/>
          <c:tx>
            <c:strRef>
              <c:f>Sheet1!$E$38</c:f>
              <c:strCache>
                <c:ptCount val="1"/>
                <c:pt idx="0">
                  <c:v>India 
(NFHS-3 2005-06)</c:v>
                </c:pt>
              </c:strCache>
            </c:strRef>
          </c:tx>
          <c:dLbls>
            <c:dLblPos val="t"/>
            <c:showVal val="1"/>
          </c:dLbls>
          <c:cat>
            <c:strRef>
              <c:f>Sheet1!$C$39:$C$40</c:f>
              <c:strCache>
                <c:ptCount val="2"/>
                <c:pt idx="0">
                  <c:v>2-3 months</c:v>
                </c:pt>
                <c:pt idx="1">
                  <c:v>4-5 months </c:v>
                </c:pt>
              </c:strCache>
            </c:strRef>
          </c:cat>
          <c:val>
            <c:numRef>
              <c:f>Sheet1!$E$39:$E$40</c:f>
              <c:numCache>
                <c:formatCode>General</c:formatCode>
                <c:ptCount val="2"/>
                <c:pt idx="0">
                  <c:v>50.9</c:v>
                </c:pt>
                <c:pt idx="1">
                  <c:v>27.9</c:v>
                </c:pt>
              </c:numCache>
            </c:numRef>
          </c:val>
        </c:ser>
        <c:dLbls>
          <c:showVal val="1"/>
        </c:dLbls>
        <c:marker val="1"/>
        <c:axId val="74502528"/>
        <c:axId val="74504064"/>
      </c:lineChart>
      <c:catAx>
        <c:axId val="74502528"/>
        <c:scaling>
          <c:orientation val="minMax"/>
        </c:scaling>
        <c:axPos val="b"/>
        <c:tickLblPos val="nextTo"/>
        <c:crossAx val="74504064"/>
        <c:crosses val="autoZero"/>
        <c:auto val="1"/>
        <c:lblAlgn val="ctr"/>
        <c:lblOffset val="100"/>
      </c:catAx>
      <c:valAx>
        <c:axId val="74504064"/>
        <c:scaling>
          <c:orientation val="minMax"/>
        </c:scaling>
        <c:axPos val="l"/>
        <c:numFmt formatCode="General" sourceLinked="1"/>
        <c:tickLblPos val="nextTo"/>
        <c:crossAx val="74502528"/>
        <c:crosses val="autoZero"/>
        <c:crossBetween val="between"/>
      </c:valAx>
      <c:spPr>
        <a:pattFill prst="pct5">
          <a:fgClr>
            <a:prstClr val="black"/>
          </a:fgClr>
          <a:bgClr>
            <a:prstClr val="white"/>
          </a:bgClr>
        </a:pattFill>
        <a:ln w="25400"/>
      </c:spPr>
    </c:plotArea>
    <c:legend>
      <c:legendPos val="r"/>
      <c:layout>
        <c:manualLayout>
          <c:xMode val="edge"/>
          <c:yMode val="edge"/>
          <c:x val="0.73983833786480213"/>
          <c:y val="0.41029220506529501"/>
          <c:w val="0.21179827622545003"/>
          <c:h val="0.48648414772886311"/>
        </c:manualLayout>
      </c:layout>
    </c:legend>
    <c:plotVisOnly val="1"/>
    <c:dispBlanksAs val="zero"/>
  </c:chart>
  <c:txPr>
    <a:bodyPr/>
    <a:lstStyle/>
    <a:p>
      <a:pPr>
        <a:defRPr sz="1600" b="1">
          <a:latin typeface="+mj-lt"/>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8AA0E6-2463-F043-8546-CA7221EC6942}"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en-US"/>
        </a:p>
      </dgm:t>
    </dgm:pt>
    <dgm:pt modelId="{680AD0DC-4124-254A-B40E-AD1AC46E942E}">
      <dgm:prSet phldrT="[Text]" phldr="1"/>
      <dgm:spPr/>
      <dgm:t>
        <a:bodyPr/>
        <a:lstStyle/>
        <a:p>
          <a:endParaRPr lang="en-US" dirty="0"/>
        </a:p>
      </dgm:t>
    </dgm:pt>
    <dgm:pt modelId="{AE1B9E47-94AA-854E-8273-20659327D601}" type="parTrans" cxnId="{66F8D860-0849-1847-9B0D-40076A1B0D1C}">
      <dgm:prSet/>
      <dgm:spPr/>
      <dgm:t>
        <a:bodyPr/>
        <a:lstStyle/>
        <a:p>
          <a:endParaRPr lang="en-US"/>
        </a:p>
      </dgm:t>
    </dgm:pt>
    <dgm:pt modelId="{9B5F719A-F6EB-BE4A-A6FC-6023B15AFE52}" type="sibTrans" cxnId="{66F8D860-0849-1847-9B0D-40076A1B0D1C}">
      <dgm:prSet/>
      <dgm:spPr/>
      <dgm:t>
        <a:bodyPr/>
        <a:lstStyle/>
        <a:p>
          <a:endParaRPr lang="en-US"/>
        </a:p>
      </dgm:t>
    </dgm:pt>
    <dgm:pt modelId="{ED16EBBE-40F3-F548-9F37-B4D0A4782CFC}">
      <dgm:prSet phldrT="[Text]"/>
      <dgm:spPr/>
      <dgm:t>
        <a:bodyPr/>
        <a:lstStyle/>
        <a:p>
          <a:r>
            <a:rPr lang="en-US" b="1" dirty="0" smtClean="0"/>
            <a:t>Policy, Plan and Coordination</a:t>
          </a:r>
          <a:endParaRPr lang="en-US" b="1" dirty="0"/>
        </a:p>
      </dgm:t>
    </dgm:pt>
    <dgm:pt modelId="{B93A9D3F-5C71-224F-A69C-E5247EB713F5}" type="parTrans" cxnId="{D9AC8A6F-8486-C44C-98A6-C1C43D4BE921}">
      <dgm:prSet/>
      <dgm:spPr/>
      <dgm:t>
        <a:bodyPr/>
        <a:lstStyle/>
        <a:p>
          <a:endParaRPr lang="en-US"/>
        </a:p>
      </dgm:t>
    </dgm:pt>
    <dgm:pt modelId="{919F6E7A-C0AA-2248-8CFB-9FC64463A26B}" type="sibTrans" cxnId="{D9AC8A6F-8486-C44C-98A6-C1C43D4BE921}">
      <dgm:prSet/>
      <dgm:spPr/>
      <dgm:t>
        <a:bodyPr/>
        <a:lstStyle/>
        <a:p>
          <a:endParaRPr lang="en-US"/>
        </a:p>
      </dgm:t>
    </dgm:pt>
    <dgm:pt modelId="{05934717-130D-054F-AC7A-F60929595A80}">
      <dgm:prSet phldrT="[Text]"/>
      <dgm:spPr>
        <a:solidFill>
          <a:srgbClr val="FF0000">
            <a:alpha val="50000"/>
          </a:srgbClr>
        </a:solidFill>
      </dgm:spPr>
      <dgm:t>
        <a:bodyPr/>
        <a:lstStyle/>
        <a:p>
          <a:r>
            <a:rPr lang="en-US" b="1" dirty="0" smtClean="0"/>
            <a:t>Maternity Protection</a:t>
          </a:r>
          <a:endParaRPr lang="en-US" b="1" dirty="0"/>
        </a:p>
      </dgm:t>
    </dgm:pt>
    <dgm:pt modelId="{F4BCA1A2-0E62-9742-9D27-97BE88E66A3C}" type="parTrans" cxnId="{030CE17E-8495-1D47-BA24-1466FD1BCAFB}">
      <dgm:prSet/>
      <dgm:spPr/>
      <dgm:t>
        <a:bodyPr/>
        <a:lstStyle/>
        <a:p>
          <a:endParaRPr lang="en-US"/>
        </a:p>
      </dgm:t>
    </dgm:pt>
    <dgm:pt modelId="{A36B9E16-F5DE-5345-BC8E-38775A475828}" type="sibTrans" cxnId="{030CE17E-8495-1D47-BA24-1466FD1BCAFB}">
      <dgm:prSet/>
      <dgm:spPr/>
      <dgm:t>
        <a:bodyPr/>
        <a:lstStyle/>
        <a:p>
          <a:endParaRPr lang="en-US"/>
        </a:p>
      </dgm:t>
    </dgm:pt>
    <dgm:pt modelId="{F142238A-B2EE-EA40-BE3A-CA71E5041B6A}">
      <dgm:prSet/>
      <dgm:spPr>
        <a:solidFill>
          <a:srgbClr val="FF0000">
            <a:alpha val="50000"/>
          </a:srgbClr>
        </a:solidFill>
      </dgm:spPr>
      <dgm:t>
        <a:bodyPr/>
        <a:lstStyle/>
        <a:p>
          <a:r>
            <a:rPr lang="en-US" b="1" dirty="0" smtClean="0"/>
            <a:t>International Code, WHA</a:t>
          </a:r>
          <a:endParaRPr lang="en-US" b="1" dirty="0"/>
        </a:p>
      </dgm:t>
    </dgm:pt>
    <dgm:pt modelId="{7CD19816-C630-1B4B-A6A3-F6327E174A44}" type="parTrans" cxnId="{DF9E6D3A-53F8-2847-8EF8-A7E199A723F2}">
      <dgm:prSet/>
      <dgm:spPr/>
      <dgm:t>
        <a:bodyPr/>
        <a:lstStyle/>
        <a:p>
          <a:endParaRPr lang="en-US"/>
        </a:p>
      </dgm:t>
    </dgm:pt>
    <dgm:pt modelId="{47EA2D23-35AA-A946-8DC0-94F54D396BD7}" type="sibTrans" cxnId="{DF9E6D3A-53F8-2847-8EF8-A7E199A723F2}">
      <dgm:prSet/>
      <dgm:spPr/>
      <dgm:t>
        <a:bodyPr/>
        <a:lstStyle/>
        <a:p>
          <a:endParaRPr lang="en-US"/>
        </a:p>
      </dgm:t>
    </dgm:pt>
    <dgm:pt modelId="{7494E478-5565-EA44-811C-6A666F8D4C2B}">
      <dgm:prSet/>
      <dgm:spPr>
        <a:solidFill>
          <a:srgbClr val="008000">
            <a:alpha val="50000"/>
          </a:srgbClr>
        </a:solidFill>
      </dgm:spPr>
      <dgm:t>
        <a:bodyPr/>
        <a:lstStyle/>
        <a:p>
          <a:r>
            <a:rPr lang="en-US" b="1" dirty="0" smtClean="0"/>
            <a:t>Health, Nutrition care System</a:t>
          </a:r>
          <a:endParaRPr lang="en-US" b="1" dirty="0"/>
        </a:p>
      </dgm:t>
    </dgm:pt>
    <dgm:pt modelId="{986E6928-4208-9147-BFA8-D97329F3A0D0}" type="parTrans" cxnId="{22602E5A-743C-5840-B3C6-497D9CFE0138}">
      <dgm:prSet/>
      <dgm:spPr/>
      <dgm:t>
        <a:bodyPr/>
        <a:lstStyle/>
        <a:p>
          <a:endParaRPr lang="en-US"/>
        </a:p>
      </dgm:t>
    </dgm:pt>
    <dgm:pt modelId="{9DE36DAF-3FD4-2344-9B59-9457D67684CE}" type="sibTrans" cxnId="{22602E5A-743C-5840-B3C6-497D9CFE0138}">
      <dgm:prSet/>
      <dgm:spPr/>
      <dgm:t>
        <a:bodyPr/>
        <a:lstStyle/>
        <a:p>
          <a:endParaRPr lang="en-US"/>
        </a:p>
      </dgm:t>
    </dgm:pt>
    <dgm:pt modelId="{64B8BADE-E564-1241-A5FC-554F8E4978B0}">
      <dgm:prSet/>
      <dgm:spPr>
        <a:solidFill>
          <a:srgbClr val="008000">
            <a:alpha val="50000"/>
          </a:srgbClr>
        </a:solidFill>
      </dgm:spPr>
      <dgm:t>
        <a:bodyPr/>
        <a:lstStyle/>
        <a:p>
          <a:r>
            <a:rPr lang="en-US" b="1" dirty="0" smtClean="0"/>
            <a:t>Mother support, community outreach</a:t>
          </a:r>
          <a:endParaRPr lang="en-US" b="1" dirty="0"/>
        </a:p>
      </dgm:t>
    </dgm:pt>
    <dgm:pt modelId="{D7D67DB8-8877-E545-B232-7C64206BDDFF}" type="parTrans" cxnId="{8286B45F-778B-F54D-AB9D-BF87B037C670}">
      <dgm:prSet/>
      <dgm:spPr/>
      <dgm:t>
        <a:bodyPr/>
        <a:lstStyle/>
        <a:p>
          <a:endParaRPr lang="en-US"/>
        </a:p>
      </dgm:t>
    </dgm:pt>
    <dgm:pt modelId="{39100AC9-CC82-F24F-8791-ECD1E40A210D}" type="sibTrans" cxnId="{8286B45F-778B-F54D-AB9D-BF87B037C670}">
      <dgm:prSet/>
      <dgm:spPr/>
      <dgm:t>
        <a:bodyPr/>
        <a:lstStyle/>
        <a:p>
          <a:endParaRPr lang="en-US"/>
        </a:p>
      </dgm:t>
    </dgm:pt>
    <dgm:pt modelId="{112BD781-FD60-4148-9CED-BBD0E02471E7}">
      <dgm:prSet/>
      <dgm:spPr>
        <a:solidFill>
          <a:srgbClr val="008000">
            <a:alpha val="50000"/>
          </a:srgbClr>
        </a:solidFill>
      </dgm:spPr>
      <dgm:t>
        <a:bodyPr/>
        <a:lstStyle/>
        <a:p>
          <a:r>
            <a:rPr lang="en-US" b="1" dirty="0" smtClean="0"/>
            <a:t>BFHI</a:t>
          </a:r>
          <a:endParaRPr lang="en-US" b="1" dirty="0"/>
        </a:p>
      </dgm:t>
    </dgm:pt>
    <dgm:pt modelId="{705DE78D-8E4C-6048-8B80-4B5077042DD6}" type="parTrans" cxnId="{44B898DA-5CDC-AA46-97C9-F3C6A2664C90}">
      <dgm:prSet/>
      <dgm:spPr/>
      <dgm:t>
        <a:bodyPr/>
        <a:lstStyle/>
        <a:p>
          <a:endParaRPr lang="en-US"/>
        </a:p>
      </dgm:t>
    </dgm:pt>
    <dgm:pt modelId="{FA456192-D776-0F4A-8CF2-1CD01FB23958}" type="sibTrans" cxnId="{44B898DA-5CDC-AA46-97C9-F3C6A2664C90}">
      <dgm:prSet/>
      <dgm:spPr/>
      <dgm:t>
        <a:bodyPr/>
        <a:lstStyle/>
        <a:p>
          <a:endParaRPr lang="en-US"/>
        </a:p>
      </dgm:t>
    </dgm:pt>
    <dgm:pt modelId="{2271A27F-4828-7343-BDE3-E5E8CB569247}">
      <dgm:prSet/>
      <dgm:spPr>
        <a:solidFill>
          <a:srgbClr val="008000">
            <a:alpha val="50000"/>
          </a:srgbClr>
        </a:solidFill>
      </dgm:spPr>
      <dgm:t>
        <a:bodyPr/>
        <a:lstStyle/>
        <a:p>
          <a:r>
            <a:rPr lang="en-US" b="1" dirty="0" smtClean="0"/>
            <a:t>IYCF in difficult circumstances</a:t>
          </a:r>
          <a:endParaRPr lang="en-US" b="1" dirty="0"/>
        </a:p>
      </dgm:t>
    </dgm:pt>
    <dgm:pt modelId="{B803EF08-41D5-7640-9357-4C20B511FF9E}" type="parTrans" cxnId="{B430F024-265E-544E-9900-82EE282D7E03}">
      <dgm:prSet/>
      <dgm:spPr/>
      <dgm:t>
        <a:bodyPr/>
        <a:lstStyle/>
        <a:p>
          <a:endParaRPr lang="en-US"/>
        </a:p>
      </dgm:t>
    </dgm:pt>
    <dgm:pt modelId="{9EC00957-1D78-3849-8200-904F29DE1031}" type="sibTrans" cxnId="{B430F024-265E-544E-9900-82EE282D7E03}">
      <dgm:prSet/>
      <dgm:spPr/>
      <dgm:t>
        <a:bodyPr/>
        <a:lstStyle/>
        <a:p>
          <a:endParaRPr lang="en-US"/>
        </a:p>
      </dgm:t>
    </dgm:pt>
    <dgm:pt modelId="{BC479AFF-1A5E-8C4C-A469-F0DB29D77B30}">
      <dgm:prSet/>
      <dgm:spPr>
        <a:solidFill>
          <a:srgbClr val="0000FF">
            <a:alpha val="50000"/>
          </a:srgbClr>
        </a:solidFill>
      </dgm:spPr>
      <dgm:t>
        <a:bodyPr/>
        <a:lstStyle/>
        <a:p>
          <a:r>
            <a:rPr lang="en-US" b="1" dirty="0" smtClean="0"/>
            <a:t>Communication and Information</a:t>
          </a:r>
          <a:endParaRPr lang="en-US" b="1" dirty="0"/>
        </a:p>
      </dgm:t>
    </dgm:pt>
    <dgm:pt modelId="{495F1650-55B0-9F40-B1EC-14FFDAF2EB5C}" type="parTrans" cxnId="{8744AA59-737D-C24D-AEEF-BEC9E6435764}">
      <dgm:prSet/>
      <dgm:spPr/>
      <dgm:t>
        <a:bodyPr/>
        <a:lstStyle/>
        <a:p>
          <a:endParaRPr lang="en-US"/>
        </a:p>
      </dgm:t>
    </dgm:pt>
    <dgm:pt modelId="{5D095786-FF78-3348-8291-7ED1E3F187DF}" type="sibTrans" cxnId="{8744AA59-737D-C24D-AEEF-BEC9E6435764}">
      <dgm:prSet/>
      <dgm:spPr/>
      <dgm:t>
        <a:bodyPr/>
        <a:lstStyle/>
        <a:p>
          <a:endParaRPr lang="en-US"/>
        </a:p>
      </dgm:t>
    </dgm:pt>
    <dgm:pt modelId="{F61C96E6-0B71-664E-856A-C0FF7035C531}" type="pres">
      <dgm:prSet presAssocID="{CE8AA0E6-2463-F043-8546-CA7221EC6942}" presName="composite" presStyleCnt="0">
        <dgm:presLayoutVars>
          <dgm:chMax val="1"/>
          <dgm:dir/>
          <dgm:resizeHandles val="exact"/>
        </dgm:presLayoutVars>
      </dgm:prSet>
      <dgm:spPr/>
      <dgm:t>
        <a:bodyPr/>
        <a:lstStyle/>
        <a:p>
          <a:endParaRPr lang="en-US"/>
        </a:p>
      </dgm:t>
    </dgm:pt>
    <dgm:pt modelId="{ACE9A24C-62F4-0C41-A3E2-3465E855D600}" type="pres">
      <dgm:prSet presAssocID="{CE8AA0E6-2463-F043-8546-CA7221EC6942}" presName="radial" presStyleCnt="0">
        <dgm:presLayoutVars>
          <dgm:animLvl val="ctr"/>
        </dgm:presLayoutVars>
      </dgm:prSet>
      <dgm:spPr/>
    </dgm:pt>
    <dgm:pt modelId="{658CB46B-6C74-3A46-A1DA-80EA61301C33}" type="pres">
      <dgm:prSet presAssocID="{680AD0DC-4124-254A-B40E-AD1AC46E942E}" presName="centerShape" presStyleLbl="vennNode1" presStyleIdx="0" presStyleCnt="9"/>
      <dgm:spPr/>
      <dgm:t>
        <a:bodyPr/>
        <a:lstStyle/>
        <a:p>
          <a:endParaRPr lang="en-US"/>
        </a:p>
      </dgm:t>
    </dgm:pt>
    <dgm:pt modelId="{98248083-08B2-044D-9864-93EB7BEB16A3}" type="pres">
      <dgm:prSet presAssocID="{ED16EBBE-40F3-F548-9F37-B4D0A4782CFC}" presName="node" presStyleLbl="vennNode1" presStyleIdx="1" presStyleCnt="9">
        <dgm:presLayoutVars>
          <dgm:bulletEnabled val="1"/>
        </dgm:presLayoutVars>
      </dgm:prSet>
      <dgm:spPr/>
      <dgm:t>
        <a:bodyPr/>
        <a:lstStyle/>
        <a:p>
          <a:endParaRPr lang="en-US"/>
        </a:p>
      </dgm:t>
    </dgm:pt>
    <dgm:pt modelId="{7FF59E93-A28A-804D-83B7-847B17FDAE54}" type="pres">
      <dgm:prSet presAssocID="{BC479AFF-1A5E-8C4C-A469-F0DB29D77B30}" presName="node" presStyleLbl="vennNode1" presStyleIdx="2" presStyleCnt="9">
        <dgm:presLayoutVars>
          <dgm:bulletEnabled val="1"/>
        </dgm:presLayoutVars>
      </dgm:prSet>
      <dgm:spPr/>
      <dgm:t>
        <a:bodyPr/>
        <a:lstStyle/>
        <a:p>
          <a:endParaRPr lang="en-US"/>
        </a:p>
      </dgm:t>
    </dgm:pt>
    <dgm:pt modelId="{D423963A-9B23-7547-8602-99A758F5598F}" type="pres">
      <dgm:prSet presAssocID="{7494E478-5565-EA44-811C-6A666F8D4C2B}" presName="node" presStyleLbl="vennNode1" presStyleIdx="3" presStyleCnt="9">
        <dgm:presLayoutVars>
          <dgm:bulletEnabled val="1"/>
        </dgm:presLayoutVars>
      </dgm:prSet>
      <dgm:spPr/>
      <dgm:t>
        <a:bodyPr/>
        <a:lstStyle/>
        <a:p>
          <a:endParaRPr lang="en-US"/>
        </a:p>
      </dgm:t>
    </dgm:pt>
    <dgm:pt modelId="{18C83878-4ADB-3347-A1AF-5956E531B6FB}" type="pres">
      <dgm:prSet presAssocID="{64B8BADE-E564-1241-A5FC-554F8E4978B0}" presName="node" presStyleLbl="vennNode1" presStyleIdx="4" presStyleCnt="9">
        <dgm:presLayoutVars>
          <dgm:bulletEnabled val="1"/>
        </dgm:presLayoutVars>
      </dgm:prSet>
      <dgm:spPr/>
      <dgm:t>
        <a:bodyPr/>
        <a:lstStyle/>
        <a:p>
          <a:endParaRPr lang="en-US"/>
        </a:p>
      </dgm:t>
    </dgm:pt>
    <dgm:pt modelId="{CCD938D3-0C52-3742-988D-8FE15AEAC6AE}" type="pres">
      <dgm:prSet presAssocID="{112BD781-FD60-4148-9CED-BBD0E02471E7}" presName="node" presStyleLbl="vennNode1" presStyleIdx="5" presStyleCnt="9">
        <dgm:presLayoutVars>
          <dgm:bulletEnabled val="1"/>
        </dgm:presLayoutVars>
      </dgm:prSet>
      <dgm:spPr/>
      <dgm:t>
        <a:bodyPr/>
        <a:lstStyle/>
        <a:p>
          <a:endParaRPr lang="en-US"/>
        </a:p>
      </dgm:t>
    </dgm:pt>
    <dgm:pt modelId="{F831DAEF-94CC-4D47-80C2-4070D3ADEEE3}" type="pres">
      <dgm:prSet presAssocID="{2271A27F-4828-7343-BDE3-E5E8CB569247}" presName="node" presStyleLbl="vennNode1" presStyleIdx="6" presStyleCnt="9">
        <dgm:presLayoutVars>
          <dgm:bulletEnabled val="1"/>
        </dgm:presLayoutVars>
      </dgm:prSet>
      <dgm:spPr/>
      <dgm:t>
        <a:bodyPr/>
        <a:lstStyle/>
        <a:p>
          <a:endParaRPr lang="en-US"/>
        </a:p>
      </dgm:t>
    </dgm:pt>
    <dgm:pt modelId="{8CFDEA6D-0999-194F-9579-DDA87D42F0FE}" type="pres">
      <dgm:prSet presAssocID="{05934717-130D-054F-AC7A-F60929595A80}" presName="node" presStyleLbl="vennNode1" presStyleIdx="7" presStyleCnt="9">
        <dgm:presLayoutVars>
          <dgm:bulletEnabled val="1"/>
        </dgm:presLayoutVars>
      </dgm:prSet>
      <dgm:spPr/>
      <dgm:t>
        <a:bodyPr/>
        <a:lstStyle/>
        <a:p>
          <a:endParaRPr lang="en-US"/>
        </a:p>
      </dgm:t>
    </dgm:pt>
    <dgm:pt modelId="{ED4116F5-F751-9946-B5D6-66C60DB50813}" type="pres">
      <dgm:prSet presAssocID="{F142238A-B2EE-EA40-BE3A-CA71E5041B6A}" presName="node" presStyleLbl="vennNode1" presStyleIdx="8" presStyleCnt="9">
        <dgm:presLayoutVars>
          <dgm:bulletEnabled val="1"/>
        </dgm:presLayoutVars>
      </dgm:prSet>
      <dgm:spPr/>
      <dgm:t>
        <a:bodyPr/>
        <a:lstStyle/>
        <a:p>
          <a:endParaRPr lang="en-US"/>
        </a:p>
      </dgm:t>
    </dgm:pt>
  </dgm:ptLst>
  <dgm:cxnLst>
    <dgm:cxn modelId="{E408F6E8-026D-4F46-A1E1-BCE539B6FBAE}" type="presOf" srcId="{F142238A-B2EE-EA40-BE3A-CA71E5041B6A}" destId="{ED4116F5-F751-9946-B5D6-66C60DB50813}" srcOrd="0" destOrd="0" presId="urn:microsoft.com/office/officeart/2005/8/layout/radial3"/>
    <dgm:cxn modelId="{8744AA59-737D-C24D-AEEF-BEC9E6435764}" srcId="{680AD0DC-4124-254A-B40E-AD1AC46E942E}" destId="{BC479AFF-1A5E-8C4C-A469-F0DB29D77B30}" srcOrd="1" destOrd="0" parTransId="{495F1650-55B0-9F40-B1EC-14FFDAF2EB5C}" sibTransId="{5D095786-FF78-3348-8291-7ED1E3F187DF}"/>
    <dgm:cxn modelId="{54E2BF1D-C908-3C4D-9936-EF7A728E9A80}" type="presOf" srcId="{112BD781-FD60-4148-9CED-BBD0E02471E7}" destId="{CCD938D3-0C52-3742-988D-8FE15AEAC6AE}" srcOrd="0" destOrd="0" presId="urn:microsoft.com/office/officeart/2005/8/layout/radial3"/>
    <dgm:cxn modelId="{030CE17E-8495-1D47-BA24-1466FD1BCAFB}" srcId="{680AD0DC-4124-254A-B40E-AD1AC46E942E}" destId="{05934717-130D-054F-AC7A-F60929595A80}" srcOrd="6" destOrd="0" parTransId="{F4BCA1A2-0E62-9742-9D27-97BE88E66A3C}" sibTransId="{A36B9E16-F5DE-5345-BC8E-38775A475828}"/>
    <dgm:cxn modelId="{D17B52EF-0F66-444E-9EB7-735D3E5A0F2D}" type="presOf" srcId="{2271A27F-4828-7343-BDE3-E5E8CB569247}" destId="{F831DAEF-94CC-4D47-80C2-4070D3ADEEE3}" srcOrd="0" destOrd="0" presId="urn:microsoft.com/office/officeart/2005/8/layout/radial3"/>
    <dgm:cxn modelId="{DF9E6D3A-53F8-2847-8EF8-A7E199A723F2}" srcId="{680AD0DC-4124-254A-B40E-AD1AC46E942E}" destId="{F142238A-B2EE-EA40-BE3A-CA71E5041B6A}" srcOrd="7" destOrd="0" parTransId="{7CD19816-C630-1B4B-A6A3-F6327E174A44}" sibTransId="{47EA2D23-35AA-A946-8DC0-94F54D396BD7}"/>
    <dgm:cxn modelId="{4B04246E-EE3C-2748-A0B0-259D066567E6}" type="presOf" srcId="{ED16EBBE-40F3-F548-9F37-B4D0A4782CFC}" destId="{98248083-08B2-044D-9864-93EB7BEB16A3}" srcOrd="0" destOrd="0" presId="urn:microsoft.com/office/officeart/2005/8/layout/radial3"/>
    <dgm:cxn modelId="{D9AC8A6F-8486-C44C-98A6-C1C43D4BE921}" srcId="{680AD0DC-4124-254A-B40E-AD1AC46E942E}" destId="{ED16EBBE-40F3-F548-9F37-B4D0A4782CFC}" srcOrd="0" destOrd="0" parTransId="{B93A9D3F-5C71-224F-A69C-E5247EB713F5}" sibTransId="{919F6E7A-C0AA-2248-8CFB-9FC64463A26B}"/>
    <dgm:cxn modelId="{5D761FCE-9EA7-364E-938F-8A657A95E1D4}" type="presOf" srcId="{05934717-130D-054F-AC7A-F60929595A80}" destId="{8CFDEA6D-0999-194F-9579-DDA87D42F0FE}" srcOrd="0" destOrd="0" presId="urn:microsoft.com/office/officeart/2005/8/layout/radial3"/>
    <dgm:cxn modelId="{44B898DA-5CDC-AA46-97C9-F3C6A2664C90}" srcId="{680AD0DC-4124-254A-B40E-AD1AC46E942E}" destId="{112BD781-FD60-4148-9CED-BBD0E02471E7}" srcOrd="4" destOrd="0" parTransId="{705DE78D-8E4C-6048-8B80-4B5077042DD6}" sibTransId="{FA456192-D776-0F4A-8CF2-1CD01FB23958}"/>
    <dgm:cxn modelId="{66F8D860-0849-1847-9B0D-40076A1B0D1C}" srcId="{CE8AA0E6-2463-F043-8546-CA7221EC6942}" destId="{680AD0DC-4124-254A-B40E-AD1AC46E942E}" srcOrd="0" destOrd="0" parTransId="{AE1B9E47-94AA-854E-8273-20659327D601}" sibTransId="{9B5F719A-F6EB-BE4A-A6FC-6023B15AFE52}"/>
    <dgm:cxn modelId="{B430F024-265E-544E-9900-82EE282D7E03}" srcId="{680AD0DC-4124-254A-B40E-AD1AC46E942E}" destId="{2271A27F-4828-7343-BDE3-E5E8CB569247}" srcOrd="5" destOrd="0" parTransId="{B803EF08-41D5-7640-9357-4C20B511FF9E}" sibTransId="{9EC00957-1D78-3849-8200-904F29DE1031}"/>
    <dgm:cxn modelId="{8286B45F-778B-F54D-AB9D-BF87B037C670}" srcId="{680AD0DC-4124-254A-B40E-AD1AC46E942E}" destId="{64B8BADE-E564-1241-A5FC-554F8E4978B0}" srcOrd="3" destOrd="0" parTransId="{D7D67DB8-8877-E545-B232-7C64206BDDFF}" sibTransId="{39100AC9-CC82-F24F-8791-ECD1E40A210D}"/>
    <dgm:cxn modelId="{22602E5A-743C-5840-B3C6-497D9CFE0138}" srcId="{680AD0DC-4124-254A-B40E-AD1AC46E942E}" destId="{7494E478-5565-EA44-811C-6A666F8D4C2B}" srcOrd="2" destOrd="0" parTransId="{986E6928-4208-9147-BFA8-D97329F3A0D0}" sibTransId="{9DE36DAF-3FD4-2344-9B59-9457D67684CE}"/>
    <dgm:cxn modelId="{D4CEDBB0-2285-5D4B-A29A-7A671C231434}" type="presOf" srcId="{BC479AFF-1A5E-8C4C-A469-F0DB29D77B30}" destId="{7FF59E93-A28A-804D-83B7-847B17FDAE54}" srcOrd="0" destOrd="0" presId="urn:microsoft.com/office/officeart/2005/8/layout/radial3"/>
    <dgm:cxn modelId="{91A27946-94CC-7A41-9BAF-ECE2D0F9B00C}" type="presOf" srcId="{64B8BADE-E564-1241-A5FC-554F8E4978B0}" destId="{18C83878-4ADB-3347-A1AF-5956E531B6FB}" srcOrd="0" destOrd="0" presId="urn:microsoft.com/office/officeart/2005/8/layout/radial3"/>
    <dgm:cxn modelId="{58EB7BB6-C895-604B-A6C3-E0B338943769}" type="presOf" srcId="{680AD0DC-4124-254A-B40E-AD1AC46E942E}" destId="{658CB46B-6C74-3A46-A1DA-80EA61301C33}" srcOrd="0" destOrd="0" presId="urn:microsoft.com/office/officeart/2005/8/layout/radial3"/>
    <dgm:cxn modelId="{47A59684-3967-6045-96C7-539F83A4AE35}" type="presOf" srcId="{CE8AA0E6-2463-F043-8546-CA7221EC6942}" destId="{F61C96E6-0B71-664E-856A-C0FF7035C531}" srcOrd="0" destOrd="0" presId="urn:microsoft.com/office/officeart/2005/8/layout/radial3"/>
    <dgm:cxn modelId="{84C8041C-F83D-8144-ADB1-E634C18E7C3C}" type="presOf" srcId="{7494E478-5565-EA44-811C-6A666F8D4C2B}" destId="{D423963A-9B23-7547-8602-99A758F5598F}" srcOrd="0" destOrd="0" presId="urn:microsoft.com/office/officeart/2005/8/layout/radial3"/>
    <dgm:cxn modelId="{1FE309BA-3FA9-5C43-B18F-C0814D29CFF8}" type="presParOf" srcId="{F61C96E6-0B71-664E-856A-C0FF7035C531}" destId="{ACE9A24C-62F4-0C41-A3E2-3465E855D600}" srcOrd="0" destOrd="0" presId="urn:microsoft.com/office/officeart/2005/8/layout/radial3"/>
    <dgm:cxn modelId="{9C587EE5-472A-ED45-9DB7-8775E744F251}" type="presParOf" srcId="{ACE9A24C-62F4-0C41-A3E2-3465E855D600}" destId="{658CB46B-6C74-3A46-A1DA-80EA61301C33}" srcOrd="0" destOrd="0" presId="urn:microsoft.com/office/officeart/2005/8/layout/radial3"/>
    <dgm:cxn modelId="{A03F76E2-B8C8-C544-846C-345D09FE5B90}" type="presParOf" srcId="{ACE9A24C-62F4-0C41-A3E2-3465E855D600}" destId="{98248083-08B2-044D-9864-93EB7BEB16A3}" srcOrd="1" destOrd="0" presId="urn:microsoft.com/office/officeart/2005/8/layout/radial3"/>
    <dgm:cxn modelId="{E97DC8AB-AA1E-E840-8F58-DD92D4C494DD}" type="presParOf" srcId="{ACE9A24C-62F4-0C41-A3E2-3465E855D600}" destId="{7FF59E93-A28A-804D-83B7-847B17FDAE54}" srcOrd="2" destOrd="0" presId="urn:microsoft.com/office/officeart/2005/8/layout/radial3"/>
    <dgm:cxn modelId="{AD36D4E5-A276-3D40-8955-B731E4017F96}" type="presParOf" srcId="{ACE9A24C-62F4-0C41-A3E2-3465E855D600}" destId="{D423963A-9B23-7547-8602-99A758F5598F}" srcOrd="3" destOrd="0" presId="urn:microsoft.com/office/officeart/2005/8/layout/radial3"/>
    <dgm:cxn modelId="{BAA4DFF9-19C1-464D-8A7F-49B00ACA843D}" type="presParOf" srcId="{ACE9A24C-62F4-0C41-A3E2-3465E855D600}" destId="{18C83878-4ADB-3347-A1AF-5956E531B6FB}" srcOrd="4" destOrd="0" presId="urn:microsoft.com/office/officeart/2005/8/layout/radial3"/>
    <dgm:cxn modelId="{8E5A22B5-0F25-1B49-A89E-3635C65E548E}" type="presParOf" srcId="{ACE9A24C-62F4-0C41-A3E2-3465E855D600}" destId="{CCD938D3-0C52-3742-988D-8FE15AEAC6AE}" srcOrd="5" destOrd="0" presId="urn:microsoft.com/office/officeart/2005/8/layout/radial3"/>
    <dgm:cxn modelId="{FF9970F0-1D2E-2147-946C-39569C625A8A}" type="presParOf" srcId="{ACE9A24C-62F4-0C41-A3E2-3465E855D600}" destId="{F831DAEF-94CC-4D47-80C2-4070D3ADEEE3}" srcOrd="6" destOrd="0" presId="urn:microsoft.com/office/officeart/2005/8/layout/radial3"/>
    <dgm:cxn modelId="{766BFBB1-71E0-9A4A-B9CC-244147B8E98F}" type="presParOf" srcId="{ACE9A24C-62F4-0C41-A3E2-3465E855D600}" destId="{8CFDEA6D-0999-194F-9579-DDA87D42F0FE}" srcOrd="7" destOrd="0" presId="urn:microsoft.com/office/officeart/2005/8/layout/radial3"/>
    <dgm:cxn modelId="{D36C3722-4AE7-D44D-BC93-23BB74D7ABEC}" type="presParOf" srcId="{ACE9A24C-62F4-0C41-A3E2-3465E855D600}" destId="{ED4116F5-F751-9946-B5D6-66C60DB50813}" srcOrd="8"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8CB46B-6C74-3A46-A1DA-80EA61301C33}">
      <dsp:nvSpPr>
        <dsp:cNvPr id="0" name=""/>
        <dsp:cNvSpPr/>
      </dsp:nvSpPr>
      <dsp:spPr>
        <a:xfrm>
          <a:off x="2402665" y="1343943"/>
          <a:ext cx="3348068" cy="3348068"/>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2402665" y="1343943"/>
        <a:ext cx="3348068" cy="3348068"/>
      </dsp:txXfrm>
    </dsp:sp>
    <dsp:sp modelId="{98248083-08B2-044D-9864-93EB7BEB16A3}">
      <dsp:nvSpPr>
        <dsp:cNvPr id="0" name=""/>
        <dsp:cNvSpPr/>
      </dsp:nvSpPr>
      <dsp:spPr>
        <a:xfrm>
          <a:off x="3239682" y="597"/>
          <a:ext cx="1674034" cy="1674034"/>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Policy, Plan and Coordination</a:t>
          </a:r>
          <a:endParaRPr lang="en-US" sz="1300" b="1" kern="1200" dirty="0"/>
        </a:p>
      </dsp:txBody>
      <dsp:txXfrm>
        <a:off x="3239682" y="597"/>
        <a:ext cx="1674034" cy="1674034"/>
      </dsp:txXfrm>
    </dsp:sp>
    <dsp:sp modelId="{7FF59E93-A28A-804D-83B7-847B17FDAE54}">
      <dsp:nvSpPr>
        <dsp:cNvPr id="0" name=""/>
        <dsp:cNvSpPr/>
      </dsp:nvSpPr>
      <dsp:spPr>
        <a:xfrm>
          <a:off x="4781432" y="639211"/>
          <a:ext cx="1674034" cy="1674034"/>
        </a:xfrm>
        <a:prstGeom prst="ellipse">
          <a:avLst/>
        </a:prstGeom>
        <a:solidFill>
          <a:srgbClr val="0000FF">
            <a:alpha val="50000"/>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Communication and Information</a:t>
          </a:r>
          <a:endParaRPr lang="en-US" sz="1300" b="1" kern="1200" dirty="0"/>
        </a:p>
      </dsp:txBody>
      <dsp:txXfrm>
        <a:off x="4781432" y="639211"/>
        <a:ext cx="1674034" cy="1674034"/>
      </dsp:txXfrm>
    </dsp:sp>
    <dsp:sp modelId="{D423963A-9B23-7547-8602-99A758F5598F}">
      <dsp:nvSpPr>
        <dsp:cNvPr id="0" name=""/>
        <dsp:cNvSpPr/>
      </dsp:nvSpPr>
      <dsp:spPr>
        <a:xfrm>
          <a:off x="5420045" y="2180960"/>
          <a:ext cx="1674034" cy="1674034"/>
        </a:xfrm>
        <a:prstGeom prst="ellipse">
          <a:avLst/>
        </a:prstGeom>
        <a:solidFill>
          <a:srgbClr val="008000">
            <a:alpha val="50000"/>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Health, Nutrition care System</a:t>
          </a:r>
          <a:endParaRPr lang="en-US" sz="1300" b="1" kern="1200" dirty="0"/>
        </a:p>
      </dsp:txBody>
      <dsp:txXfrm>
        <a:off x="5420045" y="2180960"/>
        <a:ext cx="1674034" cy="1674034"/>
      </dsp:txXfrm>
    </dsp:sp>
    <dsp:sp modelId="{18C83878-4ADB-3347-A1AF-5956E531B6FB}">
      <dsp:nvSpPr>
        <dsp:cNvPr id="0" name=""/>
        <dsp:cNvSpPr/>
      </dsp:nvSpPr>
      <dsp:spPr>
        <a:xfrm>
          <a:off x="4781432" y="3722709"/>
          <a:ext cx="1674034" cy="1674034"/>
        </a:xfrm>
        <a:prstGeom prst="ellipse">
          <a:avLst/>
        </a:prstGeom>
        <a:solidFill>
          <a:srgbClr val="008000">
            <a:alpha val="50000"/>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Mother support, community outreach</a:t>
          </a:r>
          <a:endParaRPr lang="en-US" sz="1300" b="1" kern="1200" dirty="0"/>
        </a:p>
      </dsp:txBody>
      <dsp:txXfrm>
        <a:off x="4781432" y="3722709"/>
        <a:ext cx="1674034" cy="1674034"/>
      </dsp:txXfrm>
    </dsp:sp>
    <dsp:sp modelId="{CCD938D3-0C52-3742-988D-8FE15AEAC6AE}">
      <dsp:nvSpPr>
        <dsp:cNvPr id="0" name=""/>
        <dsp:cNvSpPr/>
      </dsp:nvSpPr>
      <dsp:spPr>
        <a:xfrm>
          <a:off x="3239682" y="4361322"/>
          <a:ext cx="1674034" cy="1674034"/>
        </a:xfrm>
        <a:prstGeom prst="ellipse">
          <a:avLst/>
        </a:prstGeom>
        <a:solidFill>
          <a:srgbClr val="008000">
            <a:alpha val="50000"/>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BFHI</a:t>
          </a:r>
          <a:endParaRPr lang="en-US" sz="1300" b="1" kern="1200" dirty="0"/>
        </a:p>
      </dsp:txBody>
      <dsp:txXfrm>
        <a:off x="3239682" y="4361322"/>
        <a:ext cx="1674034" cy="1674034"/>
      </dsp:txXfrm>
    </dsp:sp>
    <dsp:sp modelId="{F831DAEF-94CC-4D47-80C2-4070D3ADEEE3}">
      <dsp:nvSpPr>
        <dsp:cNvPr id="0" name=""/>
        <dsp:cNvSpPr/>
      </dsp:nvSpPr>
      <dsp:spPr>
        <a:xfrm>
          <a:off x="1697933" y="3722709"/>
          <a:ext cx="1674034" cy="1674034"/>
        </a:xfrm>
        <a:prstGeom prst="ellipse">
          <a:avLst/>
        </a:prstGeom>
        <a:solidFill>
          <a:srgbClr val="008000">
            <a:alpha val="50000"/>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IYCF in difficult circumstances</a:t>
          </a:r>
          <a:endParaRPr lang="en-US" sz="1300" b="1" kern="1200" dirty="0"/>
        </a:p>
      </dsp:txBody>
      <dsp:txXfrm>
        <a:off x="1697933" y="3722709"/>
        <a:ext cx="1674034" cy="1674034"/>
      </dsp:txXfrm>
    </dsp:sp>
    <dsp:sp modelId="{8CFDEA6D-0999-194F-9579-DDA87D42F0FE}">
      <dsp:nvSpPr>
        <dsp:cNvPr id="0" name=""/>
        <dsp:cNvSpPr/>
      </dsp:nvSpPr>
      <dsp:spPr>
        <a:xfrm>
          <a:off x="1059320" y="2180960"/>
          <a:ext cx="1674034" cy="1674034"/>
        </a:xfrm>
        <a:prstGeom prst="ellipse">
          <a:avLst/>
        </a:prstGeom>
        <a:solidFill>
          <a:srgbClr val="FF0000">
            <a:alpha val="50000"/>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Maternity Protection</a:t>
          </a:r>
          <a:endParaRPr lang="en-US" sz="1300" b="1" kern="1200" dirty="0"/>
        </a:p>
      </dsp:txBody>
      <dsp:txXfrm>
        <a:off x="1059320" y="2180960"/>
        <a:ext cx="1674034" cy="1674034"/>
      </dsp:txXfrm>
    </dsp:sp>
    <dsp:sp modelId="{ED4116F5-F751-9946-B5D6-66C60DB50813}">
      <dsp:nvSpPr>
        <dsp:cNvPr id="0" name=""/>
        <dsp:cNvSpPr/>
      </dsp:nvSpPr>
      <dsp:spPr>
        <a:xfrm>
          <a:off x="1697933" y="639211"/>
          <a:ext cx="1674034" cy="1674034"/>
        </a:xfrm>
        <a:prstGeom prst="ellipse">
          <a:avLst/>
        </a:prstGeom>
        <a:solidFill>
          <a:srgbClr val="FF0000">
            <a:alpha val="50000"/>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International Code, WHA</a:t>
          </a:r>
          <a:endParaRPr lang="en-US" sz="1300" b="1" kern="1200" dirty="0"/>
        </a:p>
      </dsp:txBody>
      <dsp:txXfrm>
        <a:off x="1697933" y="639211"/>
        <a:ext cx="1674034" cy="167403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4482B9-5C00-EC44-A24B-26F78DDA9924}" type="datetimeFigureOut">
              <a:rPr lang="en-US" smtClean="0"/>
              <a:pPr/>
              <a:t>9/11/2015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A6A23B-DA8E-F34C-9155-3CF9A53B5CA8}" type="slidenum">
              <a:rPr lang="en-US" smtClean="0"/>
              <a:pPr/>
              <a:t>‹#›</a:t>
            </a:fld>
            <a:endParaRPr lang="en-US"/>
          </a:p>
        </p:txBody>
      </p:sp>
    </p:spTree>
    <p:extLst>
      <p:ext uri="{BB962C8B-B14F-4D97-AF65-F5344CB8AC3E}">
        <p14:creationId xmlns:p14="http://schemas.microsoft.com/office/powerpoint/2010/main" xmlns="" val="1001417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BBE984-5145-CF4A-BB4F-59FE5A662A24}" type="datetimeFigureOut">
              <a:rPr lang="en-US" smtClean="0"/>
              <a:pPr/>
              <a:t>9/11/2015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42742D-2375-4541-AE08-6B49495D0D72}" type="slidenum">
              <a:rPr lang="en-US" smtClean="0"/>
              <a:pPr/>
              <a:t>‹#›</a:t>
            </a:fld>
            <a:endParaRPr lang="en-US"/>
          </a:p>
        </p:txBody>
      </p:sp>
    </p:spTree>
    <p:extLst>
      <p:ext uri="{BB962C8B-B14F-4D97-AF65-F5344CB8AC3E}">
        <p14:creationId xmlns:p14="http://schemas.microsoft.com/office/powerpoint/2010/main" xmlns="" val="385625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42742D-2375-4541-AE08-6B49495D0D72}" type="slidenum">
              <a:rPr lang="en-US" smtClean="0"/>
              <a:pPr/>
              <a:t>1</a:t>
            </a:fld>
            <a:endParaRPr lang="en-US"/>
          </a:p>
        </p:txBody>
      </p:sp>
    </p:spTree>
    <p:extLst>
      <p:ext uri="{BB962C8B-B14F-4D97-AF65-F5344CB8AC3E}">
        <p14:creationId xmlns:p14="http://schemas.microsoft.com/office/powerpoint/2010/main" xmlns="" val="251894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E8E8DBE-6394-744A-B060-1CAAEA2FF936}" type="slidenum">
              <a:rPr lang="en-US" sz="1200">
                <a:ea typeface="Osaka" charset="0"/>
                <a:cs typeface="Osaka" charset="0"/>
              </a:rPr>
              <a:pPr algn="r" eaLnBrk="1" hangingPunct="1"/>
              <a:t>3</a:t>
            </a:fld>
            <a:endParaRPr lang="en-US" sz="1200">
              <a:ea typeface="Osaka" charset="0"/>
              <a:cs typeface="Osaka" charset="0"/>
            </a:endParaRPr>
          </a:p>
        </p:txBody>
      </p:sp>
      <p:sp>
        <p:nvSpPr>
          <p:cNvPr id="256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BF59F10-72DF-0344-ADFD-E3365000C5E8}" type="slidenum">
              <a:rPr lang="en-US" sz="1200">
                <a:ea typeface="Osaka" charset="0"/>
                <a:cs typeface="Osaka" charset="0"/>
              </a:rPr>
              <a:pPr algn="r" eaLnBrk="1" hangingPunct="1"/>
              <a:t>3</a:t>
            </a:fld>
            <a:endParaRPr lang="en-US" sz="1200">
              <a:ea typeface="Osaka" charset="0"/>
              <a:cs typeface="Osaka" charset="0"/>
            </a:endParaRPr>
          </a:p>
        </p:txBody>
      </p:sp>
      <p:sp>
        <p:nvSpPr>
          <p:cNvPr id="25603" name="Rectangle 2"/>
          <p:cNvSpPr>
            <a:spLocks noGrp="1" noRot="1" noChangeAspect="1" noChangeArrowheads="1" noTextEdit="1"/>
          </p:cNvSpPr>
          <p:nvPr>
            <p:ph type="sldImg"/>
          </p:nvPr>
        </p:nvSpPr>
        <p:spPr>
          <a:xfrm>
            <a:off x="1144588" y="685800"/>
            <a:ext cx="4570412" cy="3427413"/>
          </a:xfrm>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lIns="91432" tIns="45716" rIns="91432" bIns="45716"/>
          <a:lstStyle/>
          <a:p>
            <a:pPr eaLnBrk="1" hangingPunct="1"/>
            <a:r>
              <a:rPr lang="en-US">
                <a:latin typeface="Calibri" charset="0"/>
              </a:rPr>
              <a:t>In this slide you will see how first year is so critical – as among first 5 years of life shown as bars. The underweight bar is what begins in 3</a:t>
            </a:r>
            <a:r>
              <a:rPr lang="en-US" baseline="30000">
                <a:latin typeface="Calibri" charset="0"/>
              </a:rPr>
              <a:t>rd</a:t>
            </a:r>
            <a:r>
              <a:rPr lang="en-US">
                <a:latin typeface="Calibri" charset="0"/>
              </a:rPr>
              <a:t> month of life and reaches about 29-30% by six months according to NFHS-3. After this it peaks by 18 months and then it almost flat – meaning thereby that action to </a:t>
            </a:r>
            <a:r>
              <a:rPr lang="ja-JP" altLang="en-US">
                <a:latin typeface="Calibri" charset="0"/>
              </a:rPr>
              <a:t>‘</a:t>
            </a:r>
            <a:r>
              <a:rPr lang="en-US" altLang="ja-JP">
                <a:latin typeface="Calibri" charset="0"/>
              </a:rPr>
              <a:t>prevent under-nutrition</a:t>
            </a:r>
            <a:r>
              <a:rPr lang="ja-JP" altLang="en-US">
                <a:latin typeface="Calibri" charset="0"/>
              </a:rPr>
              <a:t>’</a:t>
            </a:r>
            <a:r>
              <a:rPr lang="en-US" altLang="ja-JP">
                <a:latin typeface="Calibri" charset="0"/>
              </a:rPr>
              <a:t> should be a priority. Look at the brown line zooming through first – five years. This is for brain development and 70% brain develops during first year, 90% by end of 2 years .Finally, see out of approximately 20 Lac children who die annually( in India) around 14 lac die during first year of life. And rest later in four years. All this makes </a:t>
            </a:r>
            <a:r>
              <a:rPr lang="ja-JP" altLang="en-US">
                <a:latin typeface="Calibri" charset="0"/>
              </a:rPr>
              <a:t>“</a:t>
            </a:r>
            <a:r>
              <a:rPr lang="en-US" altLang="ja-JP">
                <a:latin typeface="Calibri" charset="0"/>
              </a:rPr>
              <a:t>first year</a:t>
            </a:r>
            <a:r>
              <a:rPr lang="ja-JP" altLang="en-US">
                <a:latin typeface="Calibri" charset="0"/>
              </a:rPr>
              <a:t>”</a:t>
            </a:r>
            <a:r>
              <a:rPr lang="en-US" altLang="ja-JP">
                <a:latin typeface="Calibri" charset="0"/>
              </a:rPr>
              <a:t> so critical.</a:t>
            </a:r>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84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Calibri" charset="0"/>
              </a:rPr>
              <a:t>During the last decade or so a plethora of research evidence has come up showing how breastfeeding is crucial to prevent child deaths undernutrition and Non-communicable diseases later on in life. Let us see the evidence one by one.</a:t>
            </a:r>
          </a:p>
          <a:p>
            <a:pPr>
              <a:buFontTx/>
              <a:buAutoNum type="arabicPeriod"/>
            </a:pPr>
            <a:r>
              <a:rPr lang="en-US">
                <a:latin typeface="Calibri" charset="0"/>
              </a:rPr>
              <a:t>Graph on the left says, the risk of death as a result of infection increases 2.6 times if breastfeeding is initiated after Day 1 in comparison to initiating with in one hour of birth. </a:t>
            </a:r>
          </a:p>
          <a:p>
            <a:pPr eaLnBrk="1" hangingPunct="1">
              <a:spcBef>
                <a:spcPct val="0"/>
              </a:spcBef>
              <a:buFontTx/>
              <a:buAutoNum type="arabicPeriod"/>
            </a:pPr>
            <a:r>
              <a:rPr lang="en-US">
                <a:latin typeface="Calibri" charset="0"/>
              </a:rPr>
              <a:t>Graph on the right says, the Relative Risk of mortality from diarrhoea and pneumonia and all cause mortality in the first six months of life increases many fold due to suboptimal breastfeeding. The risk is highest in case of no breastfeeding but predominant and partial breastfeeding also increases chances of deaths due to pneumonia and diarrohea.</a:t>
            </a:r>
          </a:p>
          <a:p>
            <a:endParaRPr lang="en-US">
              <a:latin typeface="Calibri" charset="0"/>
            </a:endParaRPr>
          </a:p>
          <a:p>
            <a:pPr>
              <a:buFontTx/>
              <a:buAutoNum type="arabicPeriod"/>
            </a:pPr>
            <a:endParaRPr lang="en-US">
              <a:latin typeface="Calibri" charset="0"/>
            </a:endParaRPr>
          </a:p>
          <a:p>
            <a:pPr>
              <a:buFontTx/>
              <a:buAutoNum type="arabicPeriod"/>
            </a:pPr>
            <a:endParaRPr lang="en-US">
              <a:latin typeface="Calibri" charset="0"/>
            </a:endParaRPr>
          </a:p>
          <a:p>
            <a:endParaRPr lang="en-US">
              <a:latin typeface="Calibri" charset="0"/>
            </a:endParaRP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66064" eaLnBrk="0" hangingPunct="0">
              <a:defRPr sz="2200">
                <a:solidFill>
                  <a:schemeClr val="tx1"/>
                </a:solidFill>
                <a:latin typeface="Arial" charset="0"/>
                <a:ea typeface="ＭＳ Ｐゴシック" charset="0"/>
                <a:cs typeface="ＭＳ Ｐゴシック" charset="0"/>
              </a:defRPr>
            </a:lvl1pPr>
            <a:lvl2pPr marL="685817" indent="-263776" defTabSz="866064" eaLnBrk="0" hangingPunct="0">
              <a:defRPr sz="2200">
                <a:solidFill>
                  <a:schemeClr val="tx1"/>
                </a:solidFill>
                <a:latin typeface="Arial" charset="0"/>
                <a:ea typeface="ＭＳ Ｐゴシック" charset="0"/>
              </a:defRPr>
            </a:lvl2pPr>
            <a:lvl3pPr marL="1055103" indent="-211021" defTabSz="866064" eaLnBrk="0" hangingPunct="0">
              <a:defRPr sz="2200">
                <a:solidFill>
                  <a:schemeClr val="tx1"/>
                </a:solidFill>
                <a:latin typeface="Arial" charset="0"/>
                <a:ea typeface="ＭＳ Ｐゴシック" charset="0"/>
              </a:defRPr>
            </a:lvl3pPr>
            <a:lvl4pPr marL="1477145" indent="-211021" defTabSz="866064" eaLnBrk="0" hangingPunct="0">
              <a:defRPr sz="2200">
                <a:solidFill>
                  <a:schemeClr val="tx1"/>
                </a:solidFill>
                <a:latin typeface="Arial" charset="0"/>
                <a:ea typeface="ＭＳ Ｐゴシック" charset="0"/>
              </a:defRPr>
            </a:lvl4pPr>
            <a:lvl5pPr marL="1899186" indent="-211021" defTabSz="866064" eaLnBrk="0" hangingPunct="0">
              <a:defRPr sz="2200">
                <a:solidFill>
                  <a:schemeClr val="tx1"/>
                </a:solidFill>
                <a:latin typeface="Arial" charset="0"/>
                <a:ea typeface="ＭＳ Ｐゴシック" charset="0"/>
              </a:defRPr>
            </a:lvl5pPr>
            <a:lvl6pPr marL="2321227" indent="-211021" defTabSz="866064" eaLnBrk="0" fontAlgn="base" hangingPunct="0">
              <a:spcBef>
                <a:spcPct val="0"/>
              </a:spcBef>
              <a:spcAft>
                <a:spcPct val="0"/>
              </a:spcAft>
              <a:defRPr sz="2200">
                <a:solidFill>
                  <a:schemeClr val="tx1"/>
                </a:solidFill>
                <a:latin typeface="Arial" charset="0"/>
                <a:ea typeface="ＭＳ Ｐゴシック" charset="0"/>
              </a:defRPr>
            </a:lvl6pPr>
            <a:lvl7pPr marL="2743269" indent="-211021" defTabSz="866064" eaLnBrk="0" fontAlgn="base" hangingPunct="0">
              <a:spcBef>
                <a:spcPct val="0"/>
              </a:spcBef>
              <a:spcAft>
                <a:spcPct val="0"/>
              </a:spcAft>
              <a:defRPr sz="2200">
                <a:solidFill>
                  <a:schemeClr val="tx1"/>
                </a:solidFill>
                <a:latin typeface="Arial" charset="0"/>
                <a:ea typeface="ＭＳ Ｐゴシック" charset="0"/>
              </a:defRPr>
            </a:lvl7pPr>
            <a:lvl8pPr marL="3165310" indent="-211021" defTabSz="866064" eaLnBrk="0" fontAlgn="base" hangingPunct="0">
              <a:spcBef>
                <a:spcPct val="0"/>
              </a:spcBef>
              <a:spcAft>
                <a:spcPct val="0"/>
              </a:spcAft>
              <a:defRPr sz="2200">
                <a:solidFill>
                  <a:schemeClr val="tx1"/>
                </a:solidFill>
                <a:latin typeface="Arial" charset="0"/>
                <a:ea typeface="ＭＳ Ｐゴシック" charset="0"/>
              </a:defRPr>
            </a:lvl8pPr>
            <a:lvl9pPr marL="3587351" indent="-211021" defTabSz="866064"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fld id="{A94FCB15-4B08-684E-85B3-470FEEF3D335}" type="slidenum">
              <a:rPr lang="en-US" sz="1200">
                <a:latin typeface="Calibri" charset="0"/>
              </a:rPr>
              <a:pPr eaLnBrk="1" hangingPunct="1"/>
              <a:t>6</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66064" eaLnBrk="0" hangingPunct="0">
              <a:defRPr sz="2200">
                <a:solidFill>
                  <a:schemeClr val="tx1"/>
                </a:solidFill>
                <a:latin typeface="Arial" charset="0"/>
                <a:ea typeface="ＭＳ Ｐゴシック" charset="0"/>
                <a:cs typeface="ＭＳ Ｐゴシック" charset="0"/>
              </a:defRPr>
            </a:lvl1pPr>
            <a:lvl2pPr marL="685817" indent="-263776" defTabSz="866064" eaLnBrk="0" hangingPunct="0">
              <a:defRPr sz="2200">
                <a:solidFill>
                  <a:schemeClr val="tx1"/>
                </a:solidFill>
                <a:latin typeface="Arial" charset="0"/>
                <a:ea typeface="ＭＳ Ｐゴシック" charset="0"/>
              </a:defRPr>
            </a:lvl2pPr>
            <a:lvl3pPr marL="1055103" indent="-211021" defTabSz="866064" eaLnBrk="0" hangingPunct="0">
              <a:defRPr sz="2200">
                <a:solidFill>
                  <a:schemeClr val="tx1"/>
                </a:solidFill>
                <a:latin typeface="Arial" charset="0"/>
                <a:ea typeface="ＭＳ Ｐゴシック" charset="0"/>
              </a:defRPr>
            </a:lvl3pPr>
            <a:lvl4pPr marL="1477145" indent="-211021" defTabSz="866064" eaLnBrk="0" hangingPunct="0">
              <a:defRPr sz="2200">
                <a:solidFill>
                  <a:schemeClr val="tx1"/>
                </a:solidFill>
                <a:latin typeface="Arial" charset="0"/>
                <a:ea typeface="ＭＳ Ｐゴシック" charset="0"/>
              </a:defRPr>
            </a:lvl4pPr>
            <a:lvl5pPr marL="1899186" indent="-211021" defTabSz="866064" eaLnBrk="0" hangingPunct="0">
              <a:defRPr sz="2200">
                <a:solidFill>
                  <a:schemeClr val="tx1"/>
                </a:solidFill>
                <a:latin typeface="Arial" charset="0"/>
                <a:ea typeface="ＭＳ Ｐゴシック" charset="0"/>
              </a:defRPr>
            </a:lvl5pPr>
            <a:lvl6pPr marL="2321227" indent="-211021" defTabSz="866064" eaLnBrk="0" fontAlgn="base" hangingPunct="0">
              <a:spcBef>
                <a:spcPct val="0"/>
              </a:spcBef>
              <a:spcAft>
                <a:spcPct val="0"/>
              </a:spcAft>
              <a:defRPr sz="2200">
                <a:solidFill>
                  <a:schemeClr val="tx1"/>
                </a:solidFill>
                <a:latin typeface="Arial" charset="0"/>
                <a:ea typeface="ＭＳ Ｐゴシック" charset="0"/>
              </a:defRPr>
            </a:lvl6pPr>
            <a:lvl7pPr marL="2743269" indent="-211021" defTabSz="866064" eaLnBrk="0" fontAlgn="base" hangingPunct="0">
              <a:spcBef>
                <a:spcPct val="0"/>
              </a:spcBef>
              <a:spcAft>
                <a:spcPct val="0"/>
              </a:spcAft>
              <a:defRPr sz="2200">
                <a:solidFill>
                  <a:schemeClr val="tx1"/>
                </a:solidFill>
                <a:latin typeface="Arial" charset="0"/>
                <a:ea typeface="ＭＳ Ｐゴシック" charset="0"/>
              </a:defRPr>
            </a:lvl7pPr>
            <a:lvl8pPr marL="3165310" indent="-211021" defTabSz="866064" eaLnBrk="0" fontAlgn="base" hangingPunct="0">
              <a:spcBef>
                <a:spcPct val="0"/>
              </a:spcBef>
              <a:spcAft>
                <a:spcPct val="0"/>
              </a:spcAft>
              <a:defRPr sz="2200">
                <a:solidFill>
                  <a:schemeClr val="tx1"/>
                </a:solidFill>
                <a:latin typeface="Arial" charset="0"/>
                <a:ea typeface="ＭＳ Ｐゴシック" charset="0"/>
              </a:defRPr>
            </a:lvl8pPr>
            <a:lvl9pPr marL="3587351" indent="-211021" defTabSz="866064"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fld id="{54EAFEB4-11CF-EB44-BD9C-C30E1A960547}" type="slidenum">
              <a:rPr lang="en-US" sz="1200">
                <a:latin typeface="Calibri" charset="0"/>
              </a:rPr>
              <a:pPr eaLnBrk="1" hangingPunct="1"/>
              <a:t>7</a:t>
            </a:fld>
            <a:endParaRPr lang="en-US" sz="1200">
              <a:latin typeface="Calibri" charset="0"/>
            </a:endParaRPr>
          </a:p>
        </p:txBody>
      </p:sp>
      <p:sp>
        <p:nvSpPr>
          <p:cNvPr id="29698" name="Rectangle 2"/>
          <p:cNvSpPr>
            <a:spLocks noGrp="1" noRot="1" noChangeAspect="1" noChangeArrowheads="1" noTextEdit="1"/>
          </p:cNvSpPr>
          <p:nvPr>
            <p:ph type="sldImg"/>
          </p:nvPr>
        </p:nvSpPr>
        <p:spPr bwMode="auto">
          <a:xfrm>
            <a:off x="1144588" y="685800"/>
            <a:ext cx="4570412" cy="342741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484" tIns="43243" rIns="86484" bIns="43243"/>
          <a:lstStyle/>
          <a:p>
            <a:r>
              <a:rPr lang="en-US">
                <a:latin typeface="Calibri" charset="0"/>
              </a:rPr>
              <a:t>In addition to the survival value of breastfeeding in addition to shown by the Lancet series in 2003, new evidence  from Ghana study points out that if ALL mothers begin breastfeeding within one  hour 22% of newborn deaths can be cut.  Mortality of newborn babies increases 6 times, if it is delayed to 72 hours. Lets see what it means in numbers in the next slide…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a:defRPr/>
            </a:pPr>
            <a:r>
              <a:rPr lang="en-US" dirty="0" smtClean="0">
                <a:cs typeface="+mn-cs"/>
              </a:rPr>
              <a:t>Improving IYCF practices requires comprehensive interventions to build a conducive environment for the women to breastfeed. GSIYCF has outlines all the subject areas for protecting, promoting and supporting breastfeeding. (Read color coded intervention areas). This is important to note that for creating a conducive environment, </a:t>
            </a:r>
            <a:r>
              <a:rPr lang="en-US" dirty="0"/>
              <a:t>Multi-</a:t>
            </a:r>
            <a:r>
              <a:rPr lang="en-US" dirty="0" err="1"/>
              <a:t>sectoral</a:t>
            </a:r>
            <a:r>
              <a:rPr lang="en-US" dirty="0"/>
              <a:t> </a:t>
            </a:r>
            <a:r>
              <a:rPr lang="en-US" dirty="0" smtClean="0">
                <a:cs typeface="+mn-cs"/>
              </a:rPr>
              <a:t>action is required </a:t>
            </a:r>
            <a:r>
              <a:rPr lang="en-US" dirty="0"/>
              <a:t>and  implementation of a few interventions in isolation will not be sufficient.</a:t>
            </a:r>
            <a:endParaRPr lang="en-US" dirty="0">
              <a:cs typeface="+mn-cs"/>
            </a:endParaRPr>
          </a:p>
        </p:txBody>
      </p:sp>
      <p:sp>
        <p:nvSpPr>
          <p:cNvPr id="6553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66064" eaLnBrk="0" hangingPunct="0">
              <a:defRPr sz="2200">
                <a:solidFill>
                  <a:schemeClr val="tx1"/>
                </a:solidFill>
                <a:latin typeface="Arial" charset="0"/>
                <a:ea typeface="ＭＳ Ｐゴシック" charset="0"/>
                <a:cs typeface="ＭＳ Ｐゴシック" charset="0"/>
              </a:defRPr>
            </a:lvl1pPr>
            <a:lvl2pPr marL="685817" indent="-263776" defTabSz="866064" eaLnBrk="0" hangingPunct="0">
              <a:defRPr sz="2200">
                <a:solidFill>
                  <a:schemeClr val="tx1"/>
                </a:solidFill>
                <a:latin typeface="Arial" charset="0"/>
                <a:ea typeface="ＭＳ Ｐゴシック" charset="0"/>
              </a:defRPr>
            </a:lvl2pPr>
            <a:lvl3pPr marL="1055103" indent="-211021" defTabSz="866064" eaLnBrk="0" hangingPunct="0">
              <a:defRPr sz="2200">
                <a:solidFill>
                  <a:schemeClr val="tx1"/>
                </a:solidFill>
                <a:latin typeface="Arial" charset="0"/>
                <a:ea typeface="ＭＳ Ｐゴシック" charset="0"/>
              </a:defRPr>
            </a:lvl3pPr>
            <a:lvl4pPr marL="1477145" indent="-211021" defTabSz="866064" eaLnBrk="0" hangingPunct="0">
              <a:defRPr sz="2200">
                <a:solidFill>
                  <a:schemeClr val="tx1"/>
                </a:solidFill>
                <a:latin typeface="Arial" charset="0"/>
                <a:ea typeface="ＭＳ Ｐゴシック" charset="0"/>
              </a:defRPr>
            </a:lvl4pPr>
            <a:lvl5pPr marL="1899186" indent="-211021" defTabSz="866064" eaLnBrk="0" hangingPunct="0">
              <a:defRPr sz="2200">
                <a:solidFill>
                  <a:schemeClr val="tx1"/>
                </a:solidFill>
                <a:latin typeface="Arial" charset="0"/>
                <a:ea typeface="ＭＳ Ｐゴシック" charset="0"/>
              </a:defRPr>
            </a:lvl5pPr>
            <a:lvl6pPr marL="2321227" indent="-211021" defTabSz="866064" eaLnBrk="0" fontAlgn="base" hangingPunct="0">
              <a:spcBef>
                <a:spcPct val="0"/>
              </a:spcBef>
              <a:spcAft>
                <a:spcPct val="0"/>
              </a:spcAft>
              <a:defRPr sz="2200">
                <a:solidFill>
                  <a:schemeClr val="tx1"/>
                </a:solidFill>
                <a:latin typeface="Arial" charset="0"/>
                <a:ea typeface="ＭＳ Ｐゴシック" charset="0"/>
              </a:defRPr>
            </a:lvl6pPr>
            <a:lvl7pPr marL="2743269" indent="-211021" defTabSz="866064" eaLnBrk="0" fontAlgn="base" hangingPunct="0">
              <a:spcBef>
                <a:spcPct val="0"/>
              </a:spcBef>
              <a:spcAft>
                <a:spcPct val="0"/>
              </a:spcAft>
              <a:defRPr sz="2200">
                <a:solidFill>
                  <a:schemeClr val="tx1"/>
                </a:solidFill>
                <a:latin typeface="Arial" charset="0"/>
                <a:ea typeface="ＭＳ Ｐゴシック" charset="0"/>
              </a:defRPr>
            </a:lvl7pPr>
            <a:lvl8pPr marL="3165310" indent="-211021" defTabSz="866064" eaLnBrk="0" fontAlgn="base" hangingPunct="0">
              <a:spcBef>
                <a:spcPct val="0"/>
              </a:spcBef>
              <a:spcAft>
                <a:spcPct val="0"/>
              </a:spcAft>
              <a:defRPr sz="2200">
                <a:solidFill>
                  <a:schemeClr val="tx1"/>
                </a:solidFill>
                <a:latin typeface="Arial" charset="0"/>
                <a:ea typeface="ＭＳ Ｐゴシック" charset="0"/>
              </a:defRPr>
            </a:lvl8pPr>
            <a:lvl9pPr marL="3587351" indent="-211021" defTabSz="866064"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fld id="{5FAE70B1-820E-9C4A-B4E7-B04E88CF662A}" type="slidenum">
              <a:rPr lang="en-US" sz="1200">
                <a:latin typeface="Calibri" charset="0"/>
              </a:rPr>
              <a:pPr eaLnBrk="1" hangingPunct="1"/>
              <a:t>10</a:t>
            </a:fld>
            <a:endParaRPr lang="en-US"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flipV="1">
            <a:off x="0" y="0"/>
            <a:ext cx="9144000" cy="1371600"/>
          </a:xfrm>
          <a:prstGeom prst="rect">
            <a:avLst/>
          </a:prstGeom>
          <a:solidFill>
            <a:srgbClr val="CC3300"/>
          </a:solidFill>
          <a:ln w="9525">
            <a:noFill/>
            <a:miter lim="800000"/>
            <a:headEnd/>
            <a:tailEnd/>
          </a:ln>
          <a:effectLst/>
        </p:spPr>
        <p:txBody>
          <a:bodyPr wrap="none" anchor="ctr"/>
          <a:lstStyle/>
          <a:p>
            <a:pPr>
              <a:defRPr/>
            </a:pPr>
            <a:endParaRPr lang="en-US">
              <a:ea typeface="+mn-ea"/>
            </a:endParaRPr>
          </a:p>
        </p:txBody>
      </p:sp>
      <p:graphicFrame>
        <p:nvGraphicFramePr>
          <p:cNvPr id="5" name="Object 2"/>
          <p:cNvGraphicFramePr>
            <a:graphicFrameLocks noChangeAspect="1"/>
          </p:cNvGraphicFramePr>
          <p:nvPr/>
        </p:nvGraphicFramePr>
        <p:xfrm>
          <a:off x="103188" y="5402263"/>
          <a:ext cx="887412" cy="1379537"/>
        </p:xfrm>
        <a:graphic>
          <a:graphicData uri="http://schemas.openxmlformats.org/presentationml/2006/ole">
            <p:oleObj spid="_x0000_s1101" name="CorelDRAW" r:id="rId3" imgW="2113200" imgH="3282120" progId="">
              <p:embed/>
            </p:oleObj>
          </a:graphicData>
        </a:graphic>
      </p:graphicFrame>
      <p:sp>
        <p:nvSpPr>
          <p:cNvPr id="2" name="Title 1"/>
          <p:cNvSpPr>
            <a:spLocks noGrp="1"/>
          </p:cNvSpPr>
          <p:nvPr>
            <p:ph type="ctrTitle"/>
          </p:nvPr>
        </p:nvSpPr>
        <p:spPr>
          <a:xfrm>
            <a:off x="685800" y="2130425"/>
            <a:ext cx="7772400" cy="1470025"/>
          </a:xfrm>
        </p:spPr>
        <p:txBody>
          <a:bodyPr/>
          <a:lstStyle>
            <a:lvl1pPr>
              <a:defRPr b="1">
                <a:solidFill>
                  <a:srgbClr val="CC3300"/>
                </a:solidFill>
              </a:defRPr>
            </a:lvl1pPr>
          </a:lstStyle>
          <a:p>
            <a:r>
              <a:rPr lang="en-GB"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fld id="{78A5643C-7FC6-A948-A45E-768DC70F5803}" type="datetimeFigureOut">
              <a:rPr lang="en-US" smtClean="0"/>
              <a:pPr/>
              <a:t>9/11/2015</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4CE667BC-CDCC-234A-8E38-83E1BBC57E5D}" type="slidenum">
              <a:rPr lang="en-US" smtClean="0"/>
              <a:pPr/>
              <a:t>‹#›</a:t>
            </a:fld>
            <a:endParaRPr lang="en-US"/>
          </a:p>
        </p:txBody>
      </p:sp>
    </p:spTree>
    <p:extLst>
      <p:ext uri="{BB962C8B-B14F-4D97-AF65-F5344CB8AC3E}">
        <p14:creationId xmlns:p14="http://schemas.microsoft.com/office/powerpoint/2010/main" xmlns="" val="3993382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9144000" cy="1371600"/>
            <a:chOff x="0" y="-1"/>
            <a:chExt cx="9144001" cy="1371601"/>
          </a:xfrm>
        </p:grpSpPr>
        <p:sp>
          <p:nvSpPr>
            <p:cNvPr id="5" name="Rectangle 22"/>
            <p:cNvSpPr>
              <a:spLocks noChangeArrowheads="1"/>
            </p:cNvSpPr>
            <p:nvPr userDrawn="1"/>
          </p:nvSpPr>
          <p:spPr bwMode="auto">
            <a:xfrm flipV="1">
              <a:off x="0" y="-1"/>
              <a:ext cx="9144001" cy="1371601"/>
            </a:xfrm>
            <a:prstGeom prst="rect">
              <a:avLst/>
            </a:prstGeom>
            <a:solidFill>
              <a:srgbClr val="CC3300"/>
            </a:solidFill>
            <a:ln w="9525">
              <a:noFill/>
              <a:miter lim="800000"/>
              <a:headEnd/>
              <a:tailEnd/>
            </a:ln>
            <a:effectLst/>
          </p:spPr>
          <p:txBody>
            <a:bodyPr wrap="none" anchor="ctr"/>
            <a:lstStyle/>
            <a:p>
              <a:pPr>
                <a:defRPr/>
              </a:pPr>
              <a:endParaRPr lang="en-US">
                <a:ea typeface="+mn-ea"/>
              </a:endParaRPr>
            </a:p>
          </p:txBody>
        </p:sp>
        <p:pic>
          <p:nvPicPr>
            <p:cNvPr id="6" name="Picture 8" descr="bpni logo1.jpg"/>
            <p:cNvPicPr>
              <a:picLocks noChangeAspect="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8153401" y="-1"/>
              <a:ext cx="990600" cy="1353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2" name="Title 1"/>
          <p:cNvSpPr>
            <a:spLocks noGrp="1"/>
          </p:cNvSpPr>
          <p:nvPr>
            <p:ph type="title"/>
          </p:nvPr>
        </p:nvSpPr>
        <p:spPr>
          <a:xfrm>
            <a:off x="457200" y="76200"/>
            <a:ext cx="7543800" cy="1143000"/>
          </a:xfrm>
        </p:spPr>
        <p:txBody>
          <a:bodyPr>
            <a:normAutofit/>
          </a:bodyPr>
          <a:lstStyle>
            <a:lvl1pPr algn="l">
              <a:defRPr sz="3600" b="1">
                <a:solidFill>
                  <a:schemeClr val="bg1"/>
                </a:solidFill>
              </a:defRPr>
            </a:lvl1pPr>
          </a:lstStyle>
          <a:p>
            <a:r>
              <a:rPr lang="en-GB"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fld id="{78A5643C-7FC6-A948-A45E-768DC70F5803}" type="datetimeFigureOut">
              <a:rPr lang="en-US" smtClean="0"/>
              <a:pPr/>
              <a:t>9/11/2015</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4CE667BC-CDCC-234A-8E38-83E1BBC57E5D}" type="slidenum">
              <a:rPr lang="en-US" smtClean="0"/>
              <a:pPr/>
              <a:t>‹#›</a:t>
            </a:fld>
            <a:endParaRPr lang="en-US"/>
          </a:p>
        </p:txBody>
      </p:sp>
    </p:spTree>
    <p:extLst>
      <p:ext uri="{BB962C8B-B14F-4D97-AF65-F5344CB8AC3E}">
        <p14:creationId xmlns:p14="http://schemas.microsoft.com/office/powerpoint/2010/main" xmlns="" val="2702001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78A5643C-7FC6-A948-A45E-768DC70F5803}" type="datetimeFigureOut">
              <a:rPr lang="en-US" smtClean="0"/>
              <a:pPr/>
              <a:t>9/11/2015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E667BC-CDCC-234A-8E38-83E1BBC57E5D}" type="slidenum">
              <a:rPr lang="en-US" smtClean="0"/>
              <a:pPr/>
              <a:t>‹#›</a:t>
            </a:fld>
            <a:endParaRPr lang="en-US"/>
          </a:p>
        </p:txBody>
      </p:sp>
    </p:spTree>
    <p:extLst>
      <p:ext uri="{BB962C8B-B14F-4D97-AF65-F5344CB8AC3E}">
        <p14:creationId xmlns:p14="http://schemas.microsoft.com/office/powerpoint/2010/main" xmlns="" val="321072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278563"/>
            <a:ext cx="2133600" cy="457200"/>
          </a:xfrm>
        </p:spPr>
        <p:txBody>
          <a:bodyPr/>
          <a:lstStyle>
            <a:lvl1pPr>
              <a:defRPr>
                <a:solidFill>
                  <a:schemeClr val="bg2">
                    <a:shade val="50000"/>
                    <a:satMod val="200000"/>
                  </a:schemeClr>
                </a:solidFill>
                <a:ea typeface="+mn-ea"/>
              </a:defRPr>
            </a:lvl1pPr>
          </a:lstStyle>
          <a:p>
            <a:fld id="{78A5643C-7FC6-A948-A45E-768DC70F5803}" type="datetimeFigureOut">
              <a:rPr lang="en-US" smtClean="0"/>
              <a:pPr/>
              <a:t>9/11/2015</a:t>
            </a:fld>
            <a:endParaRPr lang="en-US"/>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78563"/>
            <a:ext cx="2133600" cy="457200"/>
          </a:xfrm>
        </p:spPr>
        <p:txBody>
          <a:bodyPr anchor="t"/>
          <a:lstStyle>
            <a:lvl1pPr>
              <a:defRPr smtClean="0"/>
            </a:lvl1pPr>
          </a:lstStyle>
          <a:p>
            <a:fld id="{4CE667BC-CDCC-234A-8E38-83E1BBC57E5D}" type="slidenum">
              <a:rPr lang="en-US" smtClean="0"/>
              <a:pPr/>
              <a:t>‹#›</a:t>
            </a:fld>
            <a:endParaRPr lang="en-US"/>
          </a:p>
        </p:txBody>
      </p:sp>
    </p:spTree>
    <p:extLst>
      <p:ext uri="{BB962C8B-B14F-4D97-AF65-F5344CB8AC3E}">
        <p14:creationId xmlns:p14="http://schemas.microsoft.com/office/powerpoint/2010/main" xmlns="" val="2449544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tx2">
                  <a:lumMod val="60000"/>
                  <a:lumOff val="40000"/>
                </a:schemeClr>
              </a:buClr>
              <a:defRPr/>
            </a:lvl1pPr>
            <a:lvl2pPr>
              <a:buClr>
                <a:schemeClr val="tx2">
                  <a:lumMod val="60000"/>
                  <a:lumOff val="40000"/>
                </a:schemeClr>
              </a:buClr>
              <a:defRPr/>
            </a:lvl2pPr>
            <a:lvl3pPr>
              <a:buClr>
                <a:schemeClr val="tx2">
                  <a:lumMod val="60000"/>
                  <a:lumOff val="40000"/>
                </a:schemeClr>
              </a:buClr>
              <a:defRPr/>
            </a:lvl3pPr>
            <a:lvl4pPr>
              <a:buClr>
                <a:schemeClr val="tx2">
                  <a:lumMod val="60000"/>
                  <a:lumOff val="40000"/>
                </a:schemeClr>
              </a:buClr>
              <a:defRPr/>
            </a:lvl4pPr>
            <a:lvl5pPr>
              <a:buClr>
                <a:schemeClr val="tx2">
                  <a:lumMod val="60000"/>
                  <a:lumOff val="40000"/>
                </a:schemeClr>
              </a:buCl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2" name="Title 1"/>
          <p:cNvSpPr>
            <a:spLocks noGrp="1"/>
          </p:cNvSpPr>
          <p:nvPr>
            <p:ph type="title"/>
          </p:nvPr>
        </p:nvSpPr>
        <p:spPr>
          <a:xfrm>
            <a:off x="381000" y="152400"/>
            <a:ext cx="7543800" cy="1143000"/>
          </a:xfrm>
        </p:spPr>
        <p:txBody>
          <a:bodyPr/>
          <a:lstStyle/>
          <a:p>
            <a:r>
              <a:rPr lang="en-GB" smtClean="0"/>
              <a:t>Click to edit Master title style</a:t>
            </a:r>
            <a:endParaRPr lang="en-US" dirty="0"/>
          </a:p>
        </p:txBody>
      </p:sp>
      <p:sp>
        <p:nvSpPr>
          <p:cNvPr id="9" name="Picture Placeholder 14"/>
          <p:cNvSpPr>
            <a:spLocks noGrp="1"/>
          </p:cNvSpPr>
          <p:nvPr>
            <p:ph type="pic" sz="quarter" idx="13"/>
          </p:nvPr>
        </p:nvSpPr>
        <p:spPr>
          <a:xfrm>
            <a:off x="76200" y="5943600"/>
            <a:ext cx="914400" cy="838200"/>
          </a:xfrm>
        </p:spPr>
        <p:txBody>
          <a:bodyPr/>
          <a:lstStyle>
            <a:lvl1pPr algn="ctr">
              <a:buNone/>
              <a:defRPr sz="1200"/>
            </a:lvl1pPr>
          </a:lstStyle>
          <a:p>
            <a:pPr lvl="0"/>
            <a:r>
              <a:rPr lang="en-GB" noProof="0" smtClean="0"/>
              <a:t>Drag picture to placeholder or click icon to add</a:t>
            </a:r>
            <a:endParaRPr lang="en-US" noProof="0" dirty="0"/>
          </a:p>
        </p:txBody>
      </p:sp>
      <p:sp>
        <p:nvSpPr>
          <p:cNvPr id="5" name="Date Placeholder 3"/>
          <p:cNvSpPr>
            <a:spLocks noGrp="1"/>
          </p:cNvSpPr>
          <p:nvPr>
            <p:ph type="dt" sz="half" idx="14"/>
          </p:nvPr>
        </p:nvSpPr>
        <p:spPr>
          <a:xfrm>
            <a:off x="1371600" y="6356350"/>
            <a:ext cx="1219200" cy="365125"/>
          </a:xfrm>
        </p:spPr>
        <p:txBody>
          <a:bodyPr/>
          <a:lstStyle>
            <a:lvl1pPr>
              <a:defRPr smtClean="0"/>
            </a:lvl1pPr>
          </a:lstStyle>
          <a:p>
            <a:fld id="{78A5643C-7FC6-A948-A45E-768DC70F5803}" type="datetimeFigureOut">
              <a:rPr lang="en-US" smtClean="0"/>
              <a:pPr/>
              <a:t>9/11/2015</a:t>
            </a:fld>
            <a:endParaRPr lang="en-US"/>
          </a:p>
        </p:txBody>
      </p:sp>
      <p:sp>
        <p:nvSpPr>
          <p:cNvPr id="6" name="Footer Placeholder 4"/>
          <p:cNvSpPr>
            <a:spLocks noGrp="1"/>
          </p:cNvSpPr>
          <p:nvPr>
            <p:ph type="ftr" sz="quarter" idx="15"/>
          </p:nvPr>
        </p:nvSpPr>
        <p:spPr>
          <a:xfrm>
            <a:off x="3581400" y="6356350"/>
            <a:ext cx="2895600" cy="365125"/>
          </a:xfrm>
        </p:spPr>
        <p:txBody>
          <a:bodyPr/>
          <a:lstStyle>
            <a:lvl1pPr>
              <a:defRPr smtClean="0"/>
            </a:lvl1pPr>
          </a:lstStyle>
          <a:p>
            <a:endParaRPr lang="en-US"/>
          </a:p>
        </p:txBody>
      </p:sp>
      <p:sp>
        <p:nvSpPr>
          <p:cNvPr id="7" name="Slide Number Placeholder 5"/>
          <p:cNvSpPr>
            <a:spLocks noGrp="1"/>
          </p:cNvSpPr>
          <p:nvPr>
            <p:ph type="sldNum" sz="quarter" idx="16"/>
          </p:nvPr>
        </p:nvSpPr>
        <p:spPr>
          <a:xfrm>
            <a:off x="7696200" y="6356350"/>
            <a:ext cx="990600" cy="365125"/>
          </a:xfrm>
        </p:spPr>
        <p:txBody>
          <a:bodyPr/>
          <a:lstStyle>
            <a:lvl1pPr>
              <a:defRPr smtClean="0"/>
            </a:lvl1pPr>
          </a:lstStyle>
          <a:p>
            <a:fld id="{4CE667BC-CDCC-234A-8E38-83E1BBC57E5D}" type="slidenum">
              <a:rPr lang="en-US" smtClean="0"/>
              <a:pPr/>
              <a:t>‹#›</a:t>
            </a:fld>
            <a:endParaRPr lang="en-US"/>
          </a:p>
        </p:txBody>
      </p:sp>
    </p:spTree>
    <p:extLst>
      <p:ext uri="{BB962C8B-B14F-4D97-AF65-F5344CB8AC3E}">
        <p14:creationId xmlns:p14="http://schemas.microsoft.com/office/powerpoint/2010/main" xmlns="" val="4172962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GB" smtClean="0"/>
              <a:t>Click to edit Master title style</a:t>
            </a:r>
            <a:endParaRPr lang="en-US"/>
          </a:p>
        </p:txBody>
      </p:sp>
      <p:sp>
        <p:nvSpPr>
          <p:cNvPr id="3" name="SmartArt Placeholder 2"/>
          <p:cNvSpPr>
            <a:spLocks noGrp="1"/>
          </p:cNvSpPr>
          <p:nvPr>
            <p:ph type="dgm" idx="1"/>
          </p:nvPr>
        </p:nvSpPr>
        <p:spPr>
          <a:xfrm>
            <a:off x="533400" y="1828800"/>
            <a:ext cx="8153400" cy="4038600"/>
          </a:xfrm>
        </p:spPr>
        <p:txBody>
          <a:bodyPr/>
          <a:lstStyle/>
          <a:p>
            <a:pPr lvl="0"/>
            <a:r>
              <a:rPr lang="en-GB" noProof="0" smtClean="0"/>
              <a:t>Click icon to add SmartArt graphic</a:t>
            </a:r>
            <a:endParaRPr lang="en-US" noProof="0"/>
          </a:p>
        </p:txBody>
      </p:sp>
      <p:sp>
        <p:nvSpPr>
          <p:cNvPr id="4" name="Date Placeholder 3"/>
          <p:cNvSpPr>
            <a:spLocks noGrp="1"/>
          </p:cNvSpPr>
          <p:nvPr>
            <p:ph type="dt" sz="half" idx="10"/>
          </p:nvPr>
        </p:nvSpPr>
        <p:spPr>
          <a:xfrm>
            <a:off x="533400" y="6248400"/>
            <a:ext cx="2057400" cy="457200"/>
          </a:xfrm>
        </p:spPr>
        <p:txBody>
          <a:bodyPr/>
          <a:lstStyle>
            <a:lvl1pPr>
              <a:defRPr/>
            </a:lvl1pPr>
          </a:lstStyle>
          <a:p>
            <a:fld id="{78A5643C-7FC6-A948-A45E-768DC70F5803}" type="datetimeFigureOut">
              <a:rPr lang="en-US" smtClean="0"/>
              <a:pPr/>
              <a:t>9/11/2015</a:t>
            </a:fld>
            <a:endParaRPr lang="en-US"/>
          </a:p>
        </p:txBody>
      </p:sp>
      <p:sp>
        <p:nvSpPr>
          <p:cNvPr id="5" name="Footer Placeholder 4"/>
          <p:cNvSpPr>
            <a:spLocks noGrp="1"/>
          </p:cNvSpPr>
          <p:nvPr>
            <p:ph type="ftr" sz="quarter" idx="11"/>
          </p:nvPr>
        </p:nvSpPr>
        <p:spPr>
          <a:xfrm>
            <a:off x="32385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781800" y="6248400"/>
            <a:ext cx="1905000" cy="457200"/>
          </a:xfrm>
        </p:spPr>
        <p:txBody>
          <a:bodyPr/>
          <a:lstStyle>
            <a:lvl1pPr>
              <a:defRPr smtClean="0"/>
            </a:lvl1pPr>
          </a:lstStyle>
          <a:p>
            <a:fld id="{4CE667BC-CDCC-234A-8E38-83E1BBC57E5D}" type="slidenum">
              <a:rPr lang="en-US" smtClean="0"/>
              <a:pPr/>
              <a:t>‹#›</a:t>
            </a:fld>
            <a:endParaRPr lang="en-US"/>
          </a:p>
        </p:txBody>
      </p:sp>
    </p:spTree>
    <p:extLst>
      <p:ext uri="{BB962C8B-B14F-4D97-AF65-F5344CB8AC3E}">
        <p14:creationId xmlns:p14="http://schemas.microsoft.com/office/powerpoint/2010/main" xmlns="" val="3461288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tx2">
                  <a:lumMod val="60000"/>
                  <a:lumOff val="40000"/>
                </a:schemeClr>
              </a:buClr>
              <a:defRPr/>
            </a:lvl1pPr>
            <a:lvl2pPr>
              <a:buClr>
                <a:schemeClr val="tx2">
                  <a:lumMod val="60000"/>
                  <a:lumOff val="40000"/>
                </a:schemeClr>
              </a:buClr>
              <a:defRPr/>
            </a:lvl2pPr>
            <a:lvl3pPr>
              <a:buClr>
                <a:schemeClr val="tx2">
                  <a:lumMod val="60000"/>
                  <a:lumOff val="40000"/>
                </a:schemeClr>
              </a:buClr>
              <a:defRPr/>
            </a:lvl3pPr>
            <a:lvl4pPr>
              <a:buClr>
                <a:schemeClr val="tx2">
                  <a:lumMod val="60000"/>
                  <a:lumOff val="40000"/>
                </a:schemeClr>
              </a:buClr>
              <a:defRPr/>
            </a:lvl4pPr>
            <a:lvl5pPr>
              <a:buClr>
                <a:schemeClr val="tx2">
                  <a:lumMod val="60000"/>
                  <a:lumOff val="40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371600" y="6356350"/>
            <a:ext cx="1219200" cy="365125"/>
          </a:xfrm>
        </p:spPr>
        <p:txBody>
          <a:bodyPr/>
          <a:lstStyle/>
          <a:p>
            <a:fld id="{DB576154-FE4F-4894-9DBA-F7F99B2C3484}" type="datetimeFigureOut">
              <a:rPr lang="en-US" smtClean="0"/>
              <a:pPr/>
              <a:t>9/11/2015</a:t>
            </a:fld>
            <a:endParaRPr lang="en-US"/>
          </a:p>
        </p:txBody>
      </p:sp>
      <p:sp>
        <p:nvSpPr>
          <p:cNvPr id="5" name="Footer Placeholder 4"/>
          <p:cNvSpPr>
            <a:spLocks noGrp="1"/>
          </p:cNvSpPr>
          <p:nvPr>
            <p:ph type="ftr" sz="quarter" idx="11"/>
          </p:nvPr>
        </p:nvSpPr>
        <p:spPr>
          <a:xfrm>
            <a:off x="3581400" y="6356350"/>
            <a:ext cx="2895600" cy="365125"/>
          </a:xfrm>
        </p:spPr>
        <p:txBody>
          <a:bodyPr/>
          <a:lstStyle/>
          <a:p>
            <a:endParaRPr lang="en-US" dirty="0"/>
          </a:p>
        </p:txBody>
      </p:sp>
      <p:sp>
        <p:nvSpPr>
          <p:cNvPr id="6" name="Slide Number Placeholder 5"/>
          <p:cNvSpPr>
            <a:spLocks noGrp="1"/>
          </p:cNvSpPr>
          <p:nvPr>
            <p:ph type="sldNum" sz="quarter" idx="12"/>
          </p:nvPr>
        </p:nvSpPr>
        <p:spPr>
          <a:xfrm>
            <a:off x="7696200" y="6356350"/>
            <a:ext cx="990600" cy="365125"/>
          </a:xfrm>
          <a:prstGeom prst="rect">
            <a:avLst/>
          </a:prstGeom>
        </p:spPr>
        <p:txBody>
          <a:bodyPr/>
          <a:lstStyle/>
          <a:p>
            <a:fld id="{4E2E88EE-99A0-4EAD-949A-50CACE287FC6}" type="slidenum">
              <a:rPr lang="en-US" smtClean="0"/>
              <a:pPr/>
              <a:t>‹#›</a:t>
            </a:fld>
            <a:endParaRPr lang="en-US"/>
          </a:p>
        </p:txBody>
      </p:sp>
      <p:sp>
        <p:nvSpPr>
          <p:cNvPr id="2" name="Title 1"/>
          <p:cNvSpPr>
            <a:spLocks noGrp="1"/>
          </p:cNvSpPr>
          <p:nvPr>
            <p:ph type="title"/>
          </p:nvPr>
        </p:nvSpPr>
        <p:spPr>
          <a:xfrm>
            <a:off x="381000" y="152400"/>
            <a:ext cx="7543800" cy="1143000"/>
          </a:xfrm>
        </p:spPr>
        <p:txBody>
          <a:bodyPr/>
          <a:lstStyle/>
          <a:p>
            <a:r>
              <a:rPr lang="en-US" smtClean="0"/>
              <a:t>Click to edit Master title style</a:t>
            </a:r>
            <a:endParaRPr lang="en-US" dirty="0"/>
          </a:p>
        </p:txBody>
      </p:sp>
      <p:sp>
        <p:nvSpPr>
          <p:cNvPr id="9" name="Picture Placeholder 14"/>
          <p:cNvSpPr>
            <a:spLocks noGrp="1"/>
          </p:cNvSpPr>
          <p:nvPr>
            <p:ph type="pic" sz="quarter" idx="13" hasCustomPrompt="1"/>
          </p:nvPr>
        </p:nvSpPr>
        <p:spPr>
          <a:xfrm>
            <a:off x="76200" y="5943600"/>
            <a:ext cx="914400" cy="838200"/>
          </a:xfrm>
        </p:spPr>
        <p:txBody>
          <a:bodyPr/>
          <a:lstStyle>
            <a:lvl1pPr algn="ctr">
              <a:buNone/>
              <a:defRPr sz="1200"/>
            </a:lvl1pPr>
          </a:lstStyle>
          <a:p>
            <a:pPr lvl="0"/>
            <a:r>
              <a:rPr lang="en-US" noProof="0" dirty="0" smtClean="0"/>
              <a:t>Click to add Logo</a:t>
            </a:r>
            <a:endParaRPr lang="en-US" noProof="0" dirty="0"/>
          </a:p>
        </p:txBody>
      </p:sp>
      <p:sp>
        <p:nvSpPr>
          <p:cNvPr id="10" name="Rectangle 9"/>
          <p:cNvSpPr>
            <a:spLocks noChangeArrowheads="1"/>
          </p:cNvSpPr>
          <p:nvPr userDrawn="1"/>
        </p:nvSpPr>
        <p:spPr bwMode="auto">
          <a:xfrm flipV="1">
            <a:off x="0" y="0"/>
            <a:ext cx="9144000" cy="1371600"/>
          </a:xfrm>
          <a:prstGeom prst="rect">
            <a:avLst/>
          </a:prstGeom>
          <a:solidFill>
            <a:srgbClr val="BFDDFD"/>
          </a:solidFill>
          <a:ln w="9525">
            <a:noFill/>
            <a:miter lim="800000"/>
            <a:headEnd/>
            <a:tailEnd/>
          </a:ln>
          <a:effectLst/>
        </p:spPr>
        <p:txBody>
          <a:bodyPr wrap="none" anchor="ctr"/>
          <a:lstStyle/>
          <a:p>
            <a:pPr>
              <a:defRPr/>
            </a:pPr>
            <a:endParaRPr lang="en-US"/>
          </a:p>
        </p:txBody>
      </p:sp>
      <p:pic>
        <p:nvPicPr>
          <p:cNvPr id="11" name="Picture 10" descr="IBFAN Logo_Symbol-08.jpg"/>
          <p:cNvPicPr>
            <a:picLocks noChangeAspect="1"/>
          </p:cNvPicPr>
          <p:nvPr userDrawn="1"/>
        </p:nvPicPr>
        <p:blipFill>
          <a:blip r:embed="rId2" cstate="email">
            <a:clrChange>
              <a:clrFrom>
                <a:srgbClr val="FFFFFF"/>
              </a:clrFrom>
              <a:clrTo>
                <a:srgbClr val="FFFFFF">
                  <a:alpha val="0"/>
                </a:srgbClr>
              </a:clrTo>
            </a:clrChange>
          </a:blip>
          <a:srcRect/>
          <a:stretch>
            <a:fillRect/>
          </a:stretch>
        </p:blipFill>
        <p:spPr bwMode="auto">
          <a:xfrm>
            <a:off x="7800975" y="228600"/>
            <a:ext cx="1266825" cy="1020763"/>
          </a:xfrm>
          <a:prstGeom prst="rect">
            <a:avLst/>
          </a:prstGeom>
          <a:noFill/>
          <a:ln w="9525">
            <a:noFill/>
            <a:miter lim="800000"/>
            <a:headEnd/>
            <a:tailEnd/>
          </a:ln>
        </p:spPr>
      </p:pic>
    </p:spTree>
    <p:extLst>
      <p:ext uri="{BB962C8B-B14F-4D97-AF65-F5344CB8AC3E}">
        <p14:creationId xmlns:p14="http://schemas.microsoft.com/office/powerpoint/2010/main" xmlns="" val="3264012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9144000" cy="1371600"/>
            <a:chOff x="0" y="-1"/>
            <a:chExt cx="9144001" cy="1371601"/>
          </a:xfrm>
        </p:grpSpPr>
        <p:sp>
          <p:nvSpPr>
            <p:cNvPr id="5" name="Rectangle 22"/>
            <p:cNvSpPr>
              <a:spLocks noChangeArrowheads="1"/>
            </p:cNvSpPr>
            <p:nvPr userDrawn="1"/>
          </p:nvSpPr>
          <p:spPr bwMode="auto">
            <a:xfrm flipV="1">
              <a:off x="0" y="-1"/>
              <a:ext cx="9144001" cy="1371601"/>
            </a:xfrm>
            <a:prstGeom prst="rect">
              <a:avLst/>
            </a:prstGeom>
            <a:solidFill>
              <a:srgbClr val="CC3300"/>
            </a:solidFill>
            <a:ln w="9525">
              <a:noFill/>
              <a:miter lim="800000"/>
              <a:headEnd/>
              <a:tailEnd/>
            </a:ln>
            <a:effectLst/>
          </p:spPr>
          <p:txBody>
            <a:bodyPr wrap="none" anchor="ctr"/>
            <a:lstStyle/>
            <a:p>
              <a:pPr>
                <a:defRPr/>
              </a:pPr>
              <a:endParaRPr lang="en-US">
                <a:ea typeface="+mn-ea"/>
              </a:endParaRPr>
            </a:p>
          </p:txBody>
        </p:sp>
        <p:pic>
          <p:nvPicPr>
            <p:cNvPr id="6" name="Picture 8" descr="bpni logo1.jpg"/>
            <p:cNvPicPr>
              <a:picLocks noChangeAspect="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8153401" y="-1"/>
              <a:ext cx="990600" cy="1353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 name="Title 1"/>
          <p:cNvSpPr>
            <a:spLocks noGrp="1"/>
          </p:cNvSpPr>
          <p:nvPr>
            <p:ph type="title"/>
          </p:nvPr>
        </p:nvSpPr>
        <p:spPr>
          <a:xfrm>
            <a:off x="457200" y="76200"/>
            <a:ext cx="7543800" cy="1143000"/>
          </a:xfrm>
        </p:spPr>
        <p:txBody>
          <a:bodyPr>
            <a:normAutofit/>
          </a:bodyPr>
          <a:lstStyle>
            <a:lvl1pPr algn="l">
              <a:defRPr sz="3600" b="1">
                <a:solidFill>
                  <a:schemeClr val="bg1"/>
                </a:solidFill>
              </a:defRPr>
            </a:lvl1pPr>
          </a:lstStyle>
          <a:p>
            <a:r>
              <a:rPr lang="en-GB"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fld id="{78A5643C-7FC6-A948-A45E-768DC70F5803}" type="datetimeFigureOut">
              <a:rPr lang="en-US" smtClean="0"/>
              <a:pPr/>
              <a:t>9/11/2015</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4CE667BC-CDCC-234A-8E38-83E1BBC57E5D}" type="slidenum">
              <a:rPr lang="en-US" smtClean="0"/>
              <a:pPr/>
              <a:t>‹#›</a:t>
            </a:fld>
            <a:endParaRPr lang="en-US"/>
          </a:p>
        </p:txBody>
      </p:sp>
    </p:spTree>
    <p:extLst>
      <p:ext uri="{BB962C8B-B14F-4D97-AF65-F5344CB8AC3E}">
        <p14:creationId xmlns:p14="http://schemas.microsoft.com/office/powerpoint/2010/main" xmlns="" val="2831195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9144000" cy="1371600"/>
            <a:chOff x="0" y="-1"/>
            <a:chExt cx="9144001" cy="1371601"/>
          </a:xfrm>
        </p:grpSpPr>
        <p:sp>
          <p:nvSpPr>
            <p:cNvPr id="5" name="Rectangle 22"/>
            <p:cNvSpPr>
              <a:spLocks noChangeArrowheads="1"/>
            </p:cNvSpPr>
            <p:nvPr userDrawn="1"/>
          </p:nvSpPr>
          <p:spPr bwMode="auto">
            <a:xfrm flipV="1">
              <a:off x="0" y="-1"/>
              <a:ext cx="9144001" cy="1371601"/>
            </a:xfrm>
            <a:prstGeom prst="rect">
              <a:avLst/>
            </a:prstGeom>
            <a:solidFill>
              <a:srgbClr val="CC3300"/>
            </a:solidFill>
            <a:ln w="9525">
              <a:noFill/>
              <a:miter lim="800000"/>
              <a:headEnd/>
              <a:tailEnd/>
            </a:ln>
            <a:effectLst/>
          </p:spPr>
          <p:txBody>
            <a:bodyPr wrap="none" anchor="ctr"/>
            <a:lstStyle/>
            <a:p>
              <a:pPr>
                <a:defRPr/>
              </a:pPr>
              <a:endParaRPr lang="en-US">
                <a:ea typeface="+mn-ea"/>
              </a:endParaRPr>
            </a:p>
          </p:txBody>
        </p:sp>
        <p:pic>
          <p:nvPicPr>
            <p:cNvPr id="6" name="Picture 8" descr="bpni logo1.jpg"/>
            <p:cNvPicPr>
              <a:picLocks noChangeAspect="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8153401" y="-1"/>
              <a:ext cx="990600" cy="1353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Title 1"/>
          <p:cNvSpPr>
            <a:spLocks noGrp="1"/>
          </p:cNvSpPr>
          <p:nvPr>
            <p:ph type="title"/>
          </p:nvPr>
        </p:nvSpPr>
        <p:spPr>
          <a:xfrm>
            <a:off x="722313" y="4406900"/>
            <a:ext cx="7772400" cy="1362075"/>
          </a:xfrm>
        </p:spPr>
        <p:txBody>
          <a:bodyPr anchor="t"/>
          <a:lstStyle>
            <a:lvl1pPr algn="l">
              <a:defRPr sz="4000" b="1" cap="all">
                <a:solidFill>
                  <a:srgbClr val="C00000"/>
                </a:solidFill>
              </a:defRPr>
            </a:lvl1pPr>
          </a:lstStyle>
          <a:p>
            <a:r>
              <a:rPr lang="en-GB"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7" name="Date Placeholder 3"/>
          <p:cNvSpPr>
            <a:spLocks noGrp="1"/>
          </p:cNvSpPr>
          <p:nvPr>
            <p:ph type="dt" sz="half" idx="10"/>
          </p:nvPr>
        </p:nvSpPr>
        <p:spPr/>
        <p:txBody>
          <a:bodyPr/>
          <a:lstStyle>
            <a:lvl1pPr>
              <a:defRPr/>
            </a:lvl1pPr>
          </a:lstStyle>
          <a:p>
            <a:fld id="{78A5643C-7FC6-A948-A45E-768DC70F5803}" type="datetimeFigureOut">
              <a:rPr lang="en-US" smtClean="0"/>
              <a:pPr/>
              <a:t>9/11/2015</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4CE667BC-CDCC-234A-8E38-83E1BBC57E5D}" type="slidenum">
              <a:rPr lang="en-US" smtClean="0"/>
              <a:pPr/>
              <a:t>‹#›</a:t>
            </a:fld>
            <a:endParaRPr lang="en-US"/>
          </a:p>
        </p:txBody>
      </p:sp>
    </p:spTree>
    <p:extLst>
      <p:ext uri="{BB962C8B-B14F-4D97-AF65-F5344CB8AC3E}">
        <p14:creationId xmlns:p14="http://schemas.microsoft.com/office/powerpoint/2010/main" xmlns="" val="739334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pSp>
        <p:nvGrpSpPr>
          <p:cNvPr id="5" name="Group 9"/>
          <p:cNvGrpSpPr>
            <a:grpSpLocks/>
          </p:cNvGrpSpPr>
          <p:nvPr/>
        </p:nvGrpSpPr>
        <p:grpSpPr bwMode="auto">
          <a:xfrm>
            <a:off x="0" y="0"/>
            <a:ext cx="9144000" cy="1371600"/>
            <a:chOff x="0" y="-1"/>
            <a:chExt cx="9144001" cy="1371601"/>
          </a:xfrm>
        </p:grpSpPr>
        <p:sp>
          <p:nvSpPr>
            <p:cNvPr id="6" name="Rectangle 22"/>
            <p:cNvSpPr>
              <a:spLocks noChangeArrowheads="1"/>
            </p:cNvSpPr>
            <p:nvPr userDrawn="1"/>
          </p:nvSpPr>
          <p:spPr bwMode="auto">
            <a:xfrm flipV="1">
              <a:off x="0" y="-1"/>
              <a:ext cx="9144001" cy="1371601"/>
            </a:xfrm>
            <a:prstGeom prst="rect">
              <a:avLst/>
            </a:prstGeom>
            <a:solidFill>
              <a:srgbClr val="CC3300"/>
            </a:solidFill>
            <a:ln w="9525">
              <a:noFill/>
              <a:miter lim="800000"/>
              <a:headEnd/>
              <a:tailEnd/>
            </a:ln>
            <a:effectLst/>
          </p:spPr>
          <p:txBody>
            <a:bodyPr wrap="none" anchor="ctr"/>
            <a:lstStyle/>
            <a:p>
              <a:pPr>
                <a:defRPr/>
              </a:pPr>
              <a:endParaRPr lang="en-US">
                <a:ea typeface="+mn-ea"/>
              </a:endParaRPr>
            </a:p>
          </p:txBody>
        </p:sp>
        <p:pic>
          <p:nvPicPr>
            <p:cNvPr id="7" name="Picture 8" descr="bpni logo1.jpg"/>
            <p:cNvPicPr>
              <a:picLocks noChangeAspect="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8153401" y="-1"/>
              <a:ext cx="990600" cy="1353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2" name="Title 1"/>
          <p:cNvSpPr>
            <a:spLocks noGrp="1"/>
          </p:cNvSpPr>
          <p:nvPr>
            <p:ph type="title"/>
          </p:nvPr>
        </p:nvSpPr>
        <p:spPr>
          <a:xfrm>
            <a:off x="457200" y="76200"/>
            <a:ext cx="7543800" cy="1143000"/>
          </a:xfrm>
        </p:spPr>
        <p:txBody>
          <a:bodyPr>
            <a:normAutofit/>
          </a:bodyPr>
          <a:lstStyle>
            <a:lvl1pPr algn="l">
              <a:defRPr sz="3600" b="1">
                <a:solidFill>
                  <a:schemeClr val="bg1"/>
                </a:solidFill>
              </a:defRPr>
            </a:lvl1pPr>
          </a:lstStyle>
          <a:p>
            <a:r>
              <a:rPr lang="en-GB" smtClean="0"/>
              <a:t>Click to edit Master title style</a:t>
            </a:r>
            <a:endParaRPr lang="en-US" dirty="0"/>
          </a:p>
        </p:txBody>
      </p:sp>
      <p:sp>
        <p:nvSpPr>
          <p:cNvPr id="8" name="Date Placeholder 4"/>
          <p:cNvSpPr>
            <a:spLocks noGrp="1"/>
          </p:cNvSpPr>
          <p:nvPr>
            <p:ph type="dt" sz="half" idx="10"/>
          </p:nvPr>
        </p:nvSpPr>
        <p:spPr/>
        <p:txBody>
          <a:bodyPr/>
          <a:lstStyle>
            <a:lvl1pPr>
              <a:defRPr/>
            </a:lvl1pPr>
          </a:lstStyle>
          <a:p>
            <a:fld id="{78A5643C-7FC6-A948-A45E-768DC70F5803}" type="datetimeFigureOut">
              <a:rPr lang="en-US" smtClean="0"/>
              <a:pPr/>
              <a:t>9/11/2015</a:t>
            </a:fld>
            <a:endParaRPr lang="en-US"/>
          </a:p>
        </p:txBody>
      </p:sp>
      <p:sp>
        <p:nvSpPr>
          <p:cNvPr id="9" name="Footer Placeholder 5"/>
          <p:cNvSpPr>
            <a:spLocks noGrp="1"/>
          </p:cNvSpPr>
          <p:nvPr>
            <p:ph type="ftr" sz="quarter" idx="11"/>
          </p:nvPr>
        </p:nvSpPr>
        <p:spPr/>
        <p:txBody>
          <a:bodyPr/>
          <a:lstStyle>
            <a:lvl1pPr>
              <a:defRPr/>
            </a:lvl1pPr>
          </a:lstStyle>
          <a:p>
            <a:endParaRPr lang="en-US"/>
          </a:p>
        </p:txBody>
      </p:sp>
      <p:sp>
        <p:nvSpPr>
          <p:cNvPr id="10" name="Slide Number Placeholder 6"/>
          <p:cNvSpPr>
            <a:spLocks noGrp="1"/>
          </p:cNvSpPr>
          <p:nvPr>
            <p:ph type="sldNum" sz="quarter" idx="12"/>
          </p:nvPr>
        </p:nvSpPr>
        <p:spPr/>
        <p:txBody>
          <a:bodyPr/>
          <a:lstStyle>
            <a:lvl1pPr>
              <a:defRPr/>
            </a:lvl1pPr>
          </a:lstStyle>
          <a:p>
            <a:fld id="{4CE667BC-CDCC-234A-8E38-83E1BBC57E5D}" type="slidenum">
              <a:rPr lang="en-US" smtClean="0"/>
              <a:pPr/>
              <a:t>‹#›</a:t>
            </a:fld>
            <a:endParaRPr lang="en-US"/>
          </a:p>
        </p:txBody>
      </p:sp>
    </p:spTree>
    <p:extLst>
      <p:ext uri="{BB962C8B-B14F-4D97-AF65-F5344CB8AC3E}">
        <p14:creationId xmlns:p14="http://schemas.microsoft.com/office/powerpoint/2010/main" xmlns="" val="2638733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grpSp>
        <p:nvGrpSpPr>
          <p:cNvPr id="7" name="Group 11"/>
          <p:cNvGrpSpPr>
            <a:grpSpLocks/>
          </p:cNvGrpSpPr>
          <p:nvPr/>
        </p:nvGrpSpPr>
        <p:grpSpPr bwMode="auto">
          <a:xfrm>
            <a:off x="0" y="0"/>
            <a:ext cx="9144000" cy="1371600"/>
            <a:chOff x="0" y="-1"/>
            <a:chExt cx="9144001" cy="1371601"/>
          </a:xfrm>
        </p:grpSpPr>
        <p:sp>
          <p:nvSpPr>
            <p:cNvPr id="8" name="Rectangle 22"/>
            <p:cNvSpPr>
              <a:spLocks noChangeArrowheads="1"/>
            </p:cNvSpPr>
            <p:nvPr userDrawn="1"/>
          </p:nvSpPr>
          <p:spPr bwMode="auto">
            <a:xfrm flipV="1">
              <a:off x="0" y="-1"/>
              <a:ext cx="9144001" cy="1371601"/>
            </a:xfrm>
            <a:prstGeom prst="rect">
              <a:avLst/>
            </a:prstGeom>
            <a:solidFill>
              <a:srgbClr val="CC3300"/>
            </a:solidFill>
            <a:ln w="9525">
              <a:noFill/>
              <a:miter lim="800000"/>
              <a:headEnd/>
              <a:tailEnd/>
            </a:ln>
            <a:effectLst/>
          </p:spPr>
          <p:txBody>
            <a:bodyPr wrap="none" anchor="ctr"/>
            <a:lstStyle/>
            <a:p>
              <a:pPr>
                <a:defRPr/>
              </a:pPr>
              <a:endParaRPr lang="en-US">
                <a:ea typeface="+mn-ea"/>
              </a:endParaRPr>
            </a:p>
          </p:txBody>
        </p:sp>
        <p:pic>
          <p:nvPicPr>
            <p:cNvPr id="9" name="Picture 8" descr="bpni logo1.jpg"/>
            <p:cNvPicPr>
              <a:picLocks noChangeAspect="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8153401" y="-1"/>
              <a:ext cx="990600" cy="1353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6" name="Title 1"/>
          <p:cNvSpPr>
            <a:spLocks noGrp="1"/>
          </p:cNvSpPr>
          <p:nvPr>
            <p:ph type="title"/>
          </p:nvPr>
        </p:nvSpPr>
        <p:spPr>
          <a:xfrm>
            <a:off x="457200" y="76200"/>
            <a:ext cx="7543800" cy="1143000"/>
          </a:xfrm>
        </p:spPr>
        <p:txBody>
          <a:bodyPr>
            <a:normAutofit/>
          </a:bodyPr>
          <a:lstStyle>
            <a:lvl1pPr algn="l">
              <a:defRPr sz="3600" b="1">
                <a:solidFill>
                  <a:schemeClr val="bg1"/>
                </a:solidFill>
              </a:defRPr>
            </a:lvl1pPr>
          </a:lstStyle>
          <a:p>
            <a:r>
              <a:rPr lang="en-GB" smtClean="0"/>
              <a:t>Click to edit Master title style</a:t>
            </a:r>
            <a:endParaRPr lang="en-US" dirty="0"/>
          </a:p>
        </p:txBody>
      </p:sp>
      <p:sp>
        <p:nvSpPr>
          <p:cNvPr id="10" name="Date Placeholder 6"/>
          <p:cNvSpPr>
            <a:spLocks noGrp="1"/>
          </p:cNvSpPr>
          <p:nvPr>
            <p:ph type="dt" sz="half" idx="10"/>
          </p:nvPr>
        </p:nvSpPr>
        <p:spPr/>
        <p:txBody>
          <a:bodyPr/>
          <a:lstStyle>
            <a:lvl1pPr>
              <a:defRPr/>
            </a:lvl1pPr>
          </a:lstStyle>
          <a:p>
            <a:fld id="{78A5643C-7FC6-A948-A45E-768DC70F5803}" type="datetimeFigureOut">
              <a:rPr lang="en-US" smtClean="0"/>
              <a:pPr/>
              <a:t>9/11/2015</a:t>
            </a:fld>
            <a:endParaRPr lang="en-US"/>
          </a:p>
        </p:txBody>
      </p:sp>
      <p:sp>
        <p:nvSpPr>
          <p:cNvPr id="11" name="Footer Placeholder 7"/>
          <p:cNvSpPr>
            <a:spLocks noGrp="1"/>
          </p:cNvSpPr>
          <p:nvPr>
            <p:ph type="ftr" sz="quarter" idx="11"/>
          </p:nvPr>
        </p:nvSpPr>
        <p:spPr/>
        <p:txBody>
          <a:bodyPr/>
          <a:lstStyle>
            <a:lvl1pPr>
              <a:defRPr/>
            </a:lvl1pPr>
          </a:lstStyle>
          <a:p>
            <a:endParaRPr lang="en-US"/>
          </a:p>
        </p:txBody>
      </p:sp>
      <p:sp>
        <p:nvSpPr>
          <p:cNvPr id="12" name="Slide Number Placeholder 8"/>
          <p:cNvSpPr>
            <a:spLocks noGrp="1"/>
          </p:cNvSpPr>
          <p:nvPr>
            <p:ph type="sldNum" sz="quarter" idx="12"/>
          </p:nvPr>
        </p:nvSpPr>
        <p:spPr/>
        <p:txBody>
          <a:bodyPr/>
          <a:lstStyle>
            <a:lvl1pPr>
              <a:defRPr/>
            </a:lvl1pPr>
          </a:lstStyle>
          <a:p>
            <a:fld id="{4CE667BC-CDCC-234A-8E38-83E1BBC57E5D}" type="slidenum">
              <a:rPr lang="en-US" smtClean="0"/>
              <a:pPr/>
              <a:t>‹#›</a:t>
            </a:fld>
            <a:endParaRPr lang="en-US"/>
          </a:p>
        </p:txBody>
      </p:sp>
    </p:spTree>
    <p:extLst>
      <p:ext uri="{BB962C8B-B14F-4D97-AF65-F5344CB8AC3E}">
        <p14:creationId xmlns:p14="http://schemas.microsoft.com/office/powerpoint/2010/main" xmlns="" val="1184516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pSp>
        <p:nvGrpSpPr>
          <p:cNvPr id="3" name="Group 11"/>
          <p:cNvGrpSpPr>
            <a:grpSpLocks/>
          </p:cNvGrpSpPr>
          <p:nvPr/>
        </p:nvGrpSpPr>
        <p:grpSpPr bwMode="auto">
          <a:xfrm>
            <a:off x="0" y="0"/>
            <a:ext cx="9144000" cy="1371600"/>
            <a:chOff x="0" y="-1"/>
            <a:chExt cx="9144001" cy="1371601"/>
          </a:xfrm>
        </p:grpSpPr>
        <p:sp>
          <p:nvSpPr>
            <p:cNvPr id="4" name="Rectangle 22"/>
            <p:cNvSpPr>
              <a:spLocks noChangeArrowheads="1"/>
            </p:cNvSpPr>
            <p:nvPr userDrawn="1"/>
          </p:nvSpPr>
          <p:spPr bwMode="auto">
            <a:xfrm flipV="1">
              <a:off x="0" y="-1"/>
              <a:ext cx="9144001" cy="1371601"/>
            </a:xfrm>
            <a:prstGeom prst="rect">
              <a:avLst/>
            </a:prstGeom>
            <a:solidFill>
              <a:srgbClr val="CC3300"/>
            </a:solidFill>
            <a:ln w="9525">
              <a:noFill/>
              <a:miter lim="800000"/>
              <a:headEnd/>
              <a:tailEnd/>
            </a:ln>
            <a:effectLst/>
          </p:spPr>
          <p:txBody>
            <a:bodyPr wrap="none" anchor="ctr"/>
            <a:lstStyle/>
            <a:p>
              <a:pPr>
                <a:defRPr/>
              </a:pPr>
              <a:endParaRPr lang="en-US">
                <a:ea typeface="+mn-ea"/>
              </a:endParaRPr>
            </a:p>
          </p:txBody>
        </p:sp>
        <p:pic>
          <p:nvPicPr>
            <p:cNvPr id="5" name="Picture 8" descr="bpni logo1.jpg"/>
            <p:cNvPicPr>
              <a:picLocks noChangeAspect="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8153401" y="-1"/>
              <a:ext cx="990600" cy="1353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6" name="Title 1"/>
          <p:cNvSpPr>
            <a:spLocks noGrp="1"/>
          </p:cNvSpPr>
          <p:nvPr>
            <p:ph type="title"/>
          </p:nvPr>
        </p:nvSpPr>
        <p:spPr>
          <a:xfrm>
            <a:off x="457200" y="76200"/>
            <a:ext cx="7543800" cy="1143000"/>
          </a:xfrm>
        </p:spPr>
        <p:txBody>
          <a:bodyPr>
            <a:normAutofit/>
          </a:bodyPr>
          <a:lstStyle>
            <a:lvl1pPr algn="l">
              <a:defRPr sz="3600" b="1">
                <a:solidFill>
                  <a:schemeClr val="bg1"/>
                </a:solidFill>
              </a:defRPr>
            </a:lvl1pPr>
          </a:lstStyle>
          <a:p>
            <a:r>
              <a:rPr lang="en-GB" smtClean="0"/>
              <a:t>Click to edit Master title style</a:t>
            </a:r>
            <a:endParaRPr lang="en-US" dirty="0"/>
          </a:p>
        </p:txBody>
      </p:sp>
      <p:sp>
        <p:nvSpPr>
          <p:cNvPr id="6" name="Date Placeholder 2"/>
          <p:cNvSpPr>
            <a:spLocks noGrp="1"/>
          </p:cNvSpPr>
          <p:nvPr>
            <p:ph type="dt" sz="half" idx="10"/>
          </p:nvPr>
        </p:nvSpPr>
        <p:spPr/>
        <p:txBody>
          <a:bodyPr/>
          <a:lstStyle>
            <a:lvl1pPr>
              <a:defRPr/>
            </a:lvl1pPr>
          </a:lstStyle>
          <a:p>
            <a:fld id="{78A5643C-7FC6-A948-A45E-768DC70F5803}" type="datetimeFigureOut">
              <a:rPr lang="en-US" smtClean="0"/>
              <a:pPr/>
              <a:t>9/11/2015</a:t>
            </a:fld>
            <a:endParaRPr lang="en-US"/>
          </a:p>
        </p:txBody>
      </p:sp>
      <p:sp>
        <p:nvSpPr>
          <p:cNvPr id="7" name="Footer Placeholder 3"/>
          <p:cNvSpPr>
            <a:spLocks noGrp="1"/>
          </p:cNvSpPr>
          <p:nvPr>
            <p:ph type="ftr" sz="quarter" idx="11"/>
          </p:nvPr>
        </p:nvSpPr>
        <p:spPr/>
        <p:txBody>
          <a:bodyPr/>
          <a:lstStyle>
            <a:lvl1pPr>
              <a:defRPr/>
            </a:lvl1pPr>
          </a:lstStyle>
          <a:p>
            <a:endParaRPr lang="en-US"/>
          </a:p>
        </p:txBody>
      </p:sp>
      <p:sp>
        <p:nvSpPr>
          <p:cNvPr id="8" name="Slide Number Placeholder 4"/>
          <p:cNvSpPr>
            <a:spLocks noGrp="1"/>
          </p:cNvSpPr>
          <p:nvPr>
            <p:ph type="sldNum" sz="quarter" idx="12"/>
          </p:nvPr>
        </p:nvSpPr>
        <p:spPr/>
        <p:txBody>
          <a:bodyPr/>
          <a:lstStyle>
            <a:lvl1pPr>
              <a:defRPr/>
            </a:lvl1pPr>
          </a:lstStyle>
          <a:p>
            <a:fld id="{4CE667BC-CDCC-234A-8E38-83E1BBC57E5D}" type="slidenum">
              <a:rPr lang="en-US" smtClean="0"/>
              <a:pPr/>
              <a:t>‹#›</a:t>
            </a:fld>
            <a:endParaRPr lang="en-US"/>
          </a:p>
        </p:txBody>
      </p:sp>
    </p:spTree>
    <p:extLst>
      <p:ext uri="{BB962C8B-B14F-4D97-AF65-F5344CB8AC3E}">
        <p14:creationId xmlns:p14="http://schemas.microsoft.com/office/powerpoint/2010/main" xmlns="" val="3079641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pSp>
        <p:nvGrpSpPr>
          <p:cNvPr id="2" name="Group 6"/>
          <p:cNvGrpSpPr>
            <a:grpSpLocks/>
          </p:cNvGrpSpPr>
          <p:nvPr/>
        </p:nvGrpSpPr>
        <p:grpSpPr bwMode="auto">
          <a:xfrm>
            <a:off x="0" y="0"/>
            <a:ext cx="9144000" cy="1371600"/>
            <a:chOff x="0" y="-1"/>
            <a:chExt cx="9144001" cy="1371601"/>
          </a:xfrm>
        </p:grpSpPr>
        <p:sp>
          <p:nvSpPr>
            <p:cNvPr id="3" name="Rectangle 22"/>
            <p:cNvSpPr>
              <a:spLocks noChangeArrowheads="1"/>
            </p:cNvSpPr>
            <p:nvPr userDrawn="1"/>
          </p:nvSpPr>
          <p:spPr bwMode="auto">
            <a:xfrm flipV="1">
              <a:off x="0" y="-1"/>
              <a:ext cx="9144001" cy="1371601"/>
            </a:xfrm>
            <a:prstGeom prst="rect">
              <a:avLst/>
            </a:prstGeom>
            <a:solidFill>
              <a:srgbClr val="CC3300"/>
            </a:solidFill>
            <a:ln w="9525">
              <a:noFill/>
              <a:miter lim="800000"/>
              <a:headEnd/>
              <a:tailEnd/>
            </a:ln>
            <a:effectLst/>
          </p:spPr>
          <p:txBody>
            <a:bodyPr wrap="none" anchor="ctr"/>
            <a:lstStyle/>
            <a:p>
              <a:pPr>
                <a:defRPr/>
              </a:pPr>
              <a:endParaRPr lang="en-US">
                <a:ea typeface="+mn-ea"/>
              </a:endParaRPr>
            </a:p>
          </p:txBody>
        </p:sp>
        <p:pic>
          <p:nvPicPr>
            <p:cNvPr id="4" name="Picture 8" descr="bpni logo1.jpg"/>
            <p:cNvPicPr>
              <a:picLocks noChangeAspect="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8153401" y="-1"/>
              <a:ext cx="990600" cy="1353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 name="Date Placeholder 1"/>
          <p:cNvSpPr>
            <a:spLocks noGrp="1"/>
          </p:cNvSpPr>
          <p:nvPr>
            <p:ph type="dt" sz="half" idx="10"/>
          </p:nvPr>
        </p:nvSpPr>
        <p:spPr/>
        <p:txBody>
          <a:bodyPr/>
          <a:lstStyle>
            <a:lvl1pPr>
              <a:defRPr/>
            </a:lvl1pPr>
          </a:lstStyle>
          <a:p>
            <a:fld id="{78A5643C-7FC6-A948-A45E-768DC70F5803}" type="datetimeFigureOut">
              <a:rPr lang="en-US" smtClean="0"/>
              <a:pPr/>
              <a:t>9/11/2015</a:t>
            </a:fld>
            <a:endParaRPr lang="en-US"/>
          </a:p>
        </p:txBody>
      </p:sp>
      <p:sp>
        <p:nvSpPr>
          <p:cNvPr id="6" name="Footer Placeholder 2"/>
          <p:cNvSpPr>
            <a:spLocks noGrp="1"/>
          </p:cNvSpPr>
          <p:nvPr>
            <p:ph type="ftr" sz="quarter" idx="11"/>
          </p:nvPr>
        </p:nvSpPr>
        <p:spPr/>
        <p:txBody>
          <a:bodyPr/>
          <a:lstStyle>
            <a:lvl1pPr>
              <a:defRPr/>
            </a:lvl1pPr>
          </a:lstStyle>
          <a:p>
            <a:endParaRPr lang="en-US"/>
          </a:p>
        </p:txBody>
      </p:sp>
      <p:sp>
        <p:nvSpPr>
          <p:cNvPr id="7" name="Slide Number Placeholder 3"/>
          <p:cNvSpPr>
            <a:spLocks noGrp="1"/>
          </p:cNvSpPr>
          <p:nvPr>
            <p:ph type="sldNum" sz="quarter" idx="12"/>
          </p:nvPr>
        </p:nvSpPr>
        <p:spPr/>
        <p:txBody>
          <a:bodyPr/>
          <a:lstStyle>
            <a:lvl1pPr>
              <a:defRPr/>
            </a:lvl1pPr>
          </a:lstStyle>
          <a:p>
            <a:fld id="{4CE667BC-CDCC-234A-8E38-83E1BBC57E5D}" type="slidenum">
              <a:rPr lang="en-US" smtClean="0"/>
              <a:pPr/>
              <a:t>‹#›</a:t>
            </a:fld>
            <a:endParaRPr lang="en-US"/>
          </a:p>
        </p:txBody>
      </p:sp>
    </p:spTree>
    <p:extLst>
      <p:ext uri="{BB962C8B-B14F-4D97-AF65-F5344CB8AC3E}">
        <p14:creationId xmlns:p14="http://schemas.microsoft.com/office/powerpoint/2010/main" xmlns="" val="692739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9"/>
          <p:cNvGrpSpPr>
            <a:grpSpLocks/>
          </p:cNvGrpSpPr>
          <p:nvPr/>
        </p:nvGrpSpPr>
        <p:grpSpPr bwMode="auto">
          <a:xfrm>
            <a:off x="0" y="0"/>
            <a:ext cx="9144000" cy="1371600"/>
            <a:chOff x="0" y="-1"/>
            <a:chExt cx="9144001" cy="1371601"/>
          </a:xfrm>
        </p:grpSpPr>
        <p:sp>
          <p:nvSpPr>
            <p:cNvPr id="6" name="Rectangle 22"/>
            <p:cNvSpPr>
              <a:spLocks noChangeArrowheads="1"/>
            </p:cNvSpPr>
            <p:nvPr userDrawn="1"/>
          </p:nvSpPr>
          <p:spPr bwMode="auto">
            <a:xfrm flipV="1">
              <a:off x="0" y="-1"/>
              <a:ext cx="9144001" cy="1371601"/>
            </a:xfrm>
            <a:prstGeom prst="rect">
              <a:avLst/>
            </a:prstGeom>
            <a:solidFill>
              <a:srgbClr val="CC3300"/>
            </a:solidFill>
            <a:ln w="9525">
              <a:noFill/>
              <a:miter lim="800000"/>
              <a:headEnd/>
              <a:tailEnd/>
            </a:ln>
            <a:effectLst/>
          </p:spPr>
          <p:txBody>
            <a:bodyPr wrap="none" anchor="ctr"/>
            <a:lstStyle/>
            <a:p>
              <a:pPr>
                <a:defRPr/>
              </a:pPr>
              <a:endParaRPr lang="en-US">
                <a:ea typeface="+mn-ea"/>
              </a:endParaRPr>
            </a:p>
          </p:txBody>
        </p:sp>
        <p:pic>
          <p:nvPicPr>
            <p:cNvPr id="7" name="Picture 8" descr="bpni logo1.jpg"/>
            <p:cNvPicPr>
              <a:picLocks noChangeAspect="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8153401" y="-1"/>
              <a:ext cx="990600" cy="1353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Title 1"/>
          <p:cNvSpPr>
            <a:spLocks noGrp="1"/>
          </p:cNvSpPr>
          <p:nvPr>
            <p:ph type="title"/>
          </p:nvPr>
        </p:nvSpPr>
        <p:spPr>
          <a:xfrm>
            <a:off x="457200" y="273050"/>
            <a:ext cx="7467600" cy="946150"/>
          </a:xfrm>
        </p:spPr>
        <p:txBody>
          <a:bodyPr anchor="b"/>
          <a:lstStyle>
            <a:lvl1pPr algn="l">
              <a:defRPr sz="2000" b="1">
                <a:solidFill>
                  <a:schemeClr val="bg1"/>
                </a:solidFill>
              </a:defRPr>
            </a:lvl1pPr>
          </a:lstStyle>
          <a:p>
            <a:r>
              <a:rPr lang="en-GB" smtClean="0"/>
              <a:t>Click to edit Master title style</a:t>
            </a:r>
            <a:endParaRPr lang="en-US" dirty="0"/>
          </a:p>
        </p:txBody>
      </p:sp>
      <p:sp>
        <p:nvSpPr>
          <p:cNvPr id="3" name="Content Placeholder 2"/>
          <p:cNvSpPr>
            <a:spLocks noGrp="1"/>
          </p:cNvSpPr>
          <p:nvPr>
            <p:ph idx="1"/>
          </p:nvPr>
        </p:nvSpPr>
        <p:spPr>
          <a:xfrm>
            <a:off x="3575050" y="1524000"/>
            <a:ext cx="5111750" cy="4602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8" name="Date Placeholder 4"/>
          <p:cNvSpPr>
            <a:spLocks noGrp="1"/>
          </p:cNvSpPr>
          <p:nvPr>
            <p:ph type="dt" sz="half" idx="10"/>
          </p:nvPr>
        </p:nvSpPr>
        <p:spPr/>
        <p:txBody>
          <a:bodyPr/>
          <a:lstStyle>
            <a:lvl1pPr>
              <a:defRPr/>
            </a:lvl1pPr>
          </a:lstStyle>
          <a:p>
            <a:fld id="{78A5643C-7FC6-A948-A45E-768DC70F5803}" type="datetimeFigureOut">
              <a:rPr lang="en-US" smtClean="0"/>
              <a:pPr/>
              <a:t>9/11/2015</a:t>
            </a:fld>
            <a:endParaRPr lang="en-US"/>
          </a:p>
        </p:txBody>
      </p:sp>
      <p:sp>
        <p:nvSpPr>
          <p:cNvPr id="9" name="Footer Placeholder 5"/>
          <p:cNvSpPr>
            <a:spLocks noGrp="1"/>
          </p:cNvSpPr>
          <p:nvPr>
            <p:ph type="ftr" sz="quarter" idx="11"/>
          </p:nvPr>
        </p:nvSpPr>
        <p:spPr/>
        <p:txBody>
          <a:bodyPr/>
          <a:lstStyle>
            <a:lvl1pPr>
              <a:defRPr/>
            </a:lvl1pPr>
          </a:lstStyle>
          <a:p>
            <a:endParaRPr lang="en-US"/>
          </a:p>
        </p:txBody>
      </p:sp>
      <p:sp>
        <p:nvSpPr>
          <p:cNvPr id="10" name="Slide Number Placeholder 6"/>
          <p:cNvSpPr>
            <a:spLocks noGrp="1"/>
          </p:cNvSpPr>
          <p:nvPr>
            <p:ph type="sldNum" sz="quarter" idx="12"/>
          </p:nvPr>
        </p:nvSpPr>
        <p:spPr/>
        <p:txBody>
          <a:bodyPr/>
          <a:lstStyle>
            <a:lvl1pPr>
              <a:defRPr/>
            </a:lvl1pPr>
          </a:lstStyle>
          <a:p>
            <a:fld id="{4CE667BC-CDCC-234A-8E38-83E1BBC57E5D}" type="slidenum">
              <a:rPr lang="en-US" smtClean="0"/>
              <a:pPr/>
              <a:t>‹#›</a:t>
            </a:fld>
            <a:endParaRPr lang="en-US"/>
          </a:p>
        </p:txBody>
      </p:sp>
    </p:spTree>
    <p:extLst>
      <p:ext uri="{BB962C8B-B14F-4D97-AF65-F5344CB8AC3E}">
        <p14:creationId xmlns:p14="http://schemas.microsoft.com/office/powerpoint/2010/main" xmlns="" val="4190831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bpni logo1.jpg"/>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8153400" y="0"/>
            <a:ext cx="990600"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6" name="Date Placeholder 4"/>
          <p:cNvSpPr>
            <a:spLocks noGrp="1"/>
          </p:cNvSpPr>
          <p:nvPr>
            <p:ph type="dt" sz="half" idx="10"/>
          </p:nvPr>
        </p:nvSpPr>
        <p:spPr/>
        <p:txBody>
          <a:bodyPr/>
          <a:lstStyle>
            <a:lvl1pPr>
              <a:defRPr/>
            </a:lvl1pPr>
          </a:lstStyle>
          <a:p>
            <a:fld id="{78A5643C-7FC6-A948-A45E-768DC70F5803}" type="datetimeFigureOut">
              <a:rPr lang="en-US" smtClean="0"/>
              <a:pPr/>
              <a:t>9/11/2015</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4CE667BC-CDCC-234A-8E38-83E1BBC57E5D}" type="slidenum">
              <a:rPr lang="en-US" smtClean="0"/>
              <a:pPr/>
              <a:t>‹#›</a:t>
            </a:fld>
            <a:endParaRPr lang="en-US"/>
          </a:p>
        </p:txBody>
      </p:sp>
    </p:spTree>
    <p:extLst>
      <p:ext uri="{BB962C8B-B14F-4D97-AF65-F5344CB8AC3E}">
        <p14:creationId xmlns:p14="http://schemas.microsoft.com/office/powerpoint/2010/main" xmlns="" val="700629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78A5643C-7FC6-A948-A45E-768DC70F5803}" type="datetimeFigureOut">
              <a:rPr lang="en-US" smtClean="0"/>
              <a:pPr/>
              <a:t>9/11/2015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CE667BC-CDCC-234A-8E38-83E1BBC57E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Lst>
  <p:txStyles>
    <p:titleStyle>
      <a:lvl1pPr algn="ctr" rtl="0" eaLnBrk="1" fontAlgn="base" hangingPunct="1">
        <a:spcBef>
          <a:spcPct val="0"/>
        </a:spcBef>
        <a:spcAft>
          <a:spcPct val="0"/>
        </a:spcAft>
        <a:defRPr sz="4400" kern="1200">
          <a:solidFill>
            <a:schemeClr val="tx1"/>
          </a:solidFill>
          <a:latin typeface="+mj-lt"/>
          <a:ea typeface="ＭＳ Ｐゴシック" charset="0"/>
          <a:cs typeface="+mj-cs"/>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5" Type="http://schemas.openxmlformats.org/officeDocument/2006/relationships/image" Target="../media/image3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 Id="rId14" Type="http://schemas.openxmlformats.org/officeDocument/2006/relationships/image" Target="../media/image3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6637"/>
            <a:ext cx="7772400" cy="1470025"/>
          </a:xfrm>
        </p:spPr>
        <p:txBody>
          <a:bodyPr/>
          <a:lstStyle/>
          <a:p>
            <a:r>
              <a:rPr lang="en-US" dirty="0" smtClean="0"/>
              <a:t>Enhancing Breastfeeding and infant and young child feeding practices practices in Himachal Pradesh</a:t>
            </a:r>
            <a:endParaRPr lang="en-US" dirty="0"/>
          </a:p>
        </p:txBody>
      </p:sp>
      <p:sp>
        <p:nvSpPr>
          <p:cNvPr id="3" name="Subtitle 2"/>
          <p:cNvSpPr>
            <a:spLocks noGrp="1"/>
          </p:cNvSpPr>
          <p:nvPr>
            <p:ph type="subTitle" idx="1"/>
          </p:nvPr>
        </p:nvSpPr>
        <p:spPr/>
        <p:txBody>
          <a:bodyPr/>
          <a:lstStyle/>
          <a:p>
            <a:r>
              <a:rPr lang="en-US" dirty="0" smtClean="0"/>
              <a:t> Dr Arun Gupta</a:t>
            </a:r>
          </a:p>
          <a:p>
            <a:r>
              <a:rPr lang="en-US" dirty="0" smtClean="0"/>
              <a:t>Breastfeeding Promotion Network of India(BPNI) @ Ministry of WCD Govt. of HP </a:t>
            </a:r>
            <a:r>
              <a:rPr lang="en-US" dirty="0" err="1" smtClean="0"/>
              <a:t>Simla</a:t>
            </a:r>
            <a:endParaRPr lang="en-US" dirty="0"/>
          </a:p>
          <a:p>
            <a:r>
              <a:rPr lang="en-US" dirty="0" smtClean="0"/>
              <a:t>September 4, 2015</a:t>
            </a:r>
            <a:endParaRPr lang="en-US" dirty="0"/>
          </a:p>
        </p:txBody>
      </p:sp>
    </p:spTree>
    <p:extLst>
      <p:ext uri="{BB962C8B-B14F-4D97-AF65-F5344CB8AC3E}">
        <p14:creationId xmlns:p14="http://schemas.microsoft.com/office/powerpoint/2010/main" xmlns="" val="4000793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85800" y="745845"/>
          <a:ext cx="8153400" cy="6035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7586" name="Title 1"/>
          <p:cNvSpPr>
            <a:spLocks noGrp="1"/>
          </p:cNvSpPr>
          <p:nvPr>
            <p:ph type="title"/>
          </p:nvPr>
        </p:nvSpPr>
        <p:spPr>
          <a:xfrm>
            <a:off x="457200" y="228600"/>
            <a:ext cx="7543800" cy="1143000"/>
          </a:xfrm>
        </p:spPr>
        <p:txBody>
          <a:bodyPr>
            <a:normAutofit fontScale="90000"/>
          </a:bodyPr>
          <a:lstStyle/>
          <a:p>
            <a:pPr>
              <a:defRPr/>
            </a:pPr>
            <a:r>
              <a:rPr lang="en-IN" sz="4000" dirty="0" smtClean="0">
                <a:solidFill>
                  <a:srgbClr val="FFFFFF"/>
                </a:solidFill>
                <a:cs typeface="Arial" charset="0"/>
              </a:rPr>
              <a:t>What Action is required to improve IYCF Pratices?</a:t>
            </a:r>
            <a:r>
              <a:rPr lang="en-US" dirty="0">
                <a:solidFill>
                  <a:srgbClr val="FFFFFF"/>
                </a:solidFill>
                <a:cs typeface="Arial" charset="0"/>
              </a:rPr>
              <a:t/>
            </a:r>
            <a:br>
              <a:rPr lang="en-US" dirty="0">
                <a:solidFill>
                  <a:srgbClr val="FFFFFF"/>
                </a:solidFill>
                <a:cs typeface="Arial" charset="0"/>
              </a:rPr>
            </a:br>
            <a:endParaRPr lang="en-US" dirty="0">
              <a:solidFill>
                <a:srgbClr val="FFFFFF"/>
              </a:solidFill>
              <a:latin typeface="Calibri" charset="0"/>
            </a:endParaRPr>
          </a:p>
        </p:txBody>
      </p:sp>
      <p:pic>
        <p:nvPicPr>
          <p:cNvPr id="64515" name="Picture 2" descr="E:\Draft Documents\Costing Book\JPEG files\32.jpg"/>
          <p:cNvPicPr>
            <a:picLocks noChangeAspect="1" noChangeArrowheads="1"/>
          </p:cNvPicPr>
          <p:nvPr/>
        </p:nvPicPr>
        <p:blipFill>
          <a:blip r:embed="rId8" cstate="email">
            <a:extLst>
              <a:ext uri="{28A0092B-C50C-407E-A947-70E740481C1C}">
                <a14:useLocalDpi xmlns:a14="http://schemas.microsoft.com/office/drawing/2010/main" xmlns="" val="0"/>
              </a:ext>
            </a:extLst>
          </a:blip>
          <a:srcRect l="32681" t="22212" r="32207" b="23329"/>
          <a:stretch>
            <a:fillRect/>
          </a:stretch>
        </p:blipFill>
        <p:spPr bwMode="auto">
          <a:xfrm>
            <a:off x="3810000" y="2436813"/>
            <a:ext cx="1828800" cy="2363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228600" y="4667250"/>
            <a:ext cx="1752600" cy="1200150"/>
          </a:xfrm>
          <a:prstGeom prst="rect">
            <a:avLst/>
          </a:prstGeom>
          <a:solidFill>
            <a:schemeClr val="accent2">
              <a:lumMod val="40000"/>
              <a:lumOff val="60000"/>
            </a:schemeClr>
          </a:solidFill>
        </p:spPr>
        <p:txBody>
          <a:bodyPr>
            <a:spAutoFit/>
          </a:bodyPr>
          <a:lstStyle/>
          <a:p>
            <a:pPr>
              <a:defRPr/>
            </a:pPr>
            <a:r>
              <a:rPr lang="en-US" sz="2400" b="1" dirty="0">
                <a:solidFill>
                  <a:srgbClr val="FF0000"/>
                </a:solidFill>
                <a:cs typeface="Arial" charset="0"/>
              </a:rPr>
              <a:t>Protection</a:t>
            </a:r>
          </a:p>
          <a:p>
            <a:pPr>
              <a:defRPr/>
            </a:pPr>
            <a:r>
              <a:rPr lang="en-US" sz="2400" b="1" dirty="0">
                <a:solidFill>
                  <a:srgbClr val="0000FF"/>
                </a:solidFill>
                <a:cs typeface="Arial" charset="0"/>
              </a:rPr>
              <a:t>Promotion</a:t>
            </a:r>
          </a:p>
          <a:p>
            <a:pPr>
              <a:defRPr/>
            </a:pPr>
            <a:r>
              <a:rPr lang="en-US" sz="2400" b="1" dirty="0">
                <a:solidFill>
                  <a:srgbClr val="008000"/>
                </a:solidFill>
                <a:cs typeface="Arial" charset="0"/>
              </a:rPr>
              <a:t>Support</a:t>
            </a:r>
          </a:p>
        </p:txBody>
      </p:sp>
      <p:sp>
        <p:nvSpPr>
          <p:cNvPr id="6" name="TextBox 5"/>
          <p:cNvSpPr txBox="1"/>
          <p:nvPr/>
        </p:nvSpPr>
        <p:spPr>
          <a:xfrm>
            <a:off x="228600" y="1600200"/>
            <a:ext cx="1447800" cy="461963"/>
          </a:xfrm>
          <a:prstGeom prst="rect">
            <a:avLst/>
          </a:prstGeom>
          <a:solidFill>
            <a:schemeClr val="accent2">
              <a:lumMod val="40000"/>
              <a:lumOff val="60000"/>
            </a:schemeClr>
          </a:solidFill>
        </p:spPr>
        <p:txBody>
          <a:bodyPr>
            <a:spAutoFit/>
          </a:bodyPr>
          <a:lstStyle/>
          <a:p>
            <a:pPr>
              <a:defRPr/>
            </a:pPr>
            <a:r>
              <a:rPr lang="en-US" sz="2400" b="1" dirty="0">
                <a:solidFill>
                  <a:srgbClr val="FF0000"/>
                </a:solidFill>
                <a:cs typeface="Arial" charset="0"/>
              </a:rPr>
              <a:t>Training</a:t>
            </a:r>
            <a:endParaRPr lang="en-US" sz="2400" b="1" dirty="0">
              <a:solidFill>
                <a:srgbClr val="008000"/>
              </a:solidFill>
              <a:cs typeface="Arial" charset="0"/>
            </a:endParaRPr>
          </a:p>
        </p:txBody>
      </p:sp>
    </p:spTree>
    <p:extLst>
      <p:ext uri="{BB962C8B-B14F-4D97-AF65-F5344CB8AC3E}">
        <p14:creationId xmlns:p14="http://schemas.microsoft.com/office/powerpoint/2010/main" xmlns="" val="1349486579"/>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0239"/>
            <a:ext cx="8229600" cy="3965761"/>
          </a:xfrm>
        </p:spPr>
        <p:txBody>
          <a:bodyPr/>
          <a:lstStyle/>
          <a:p>
            <a:pPr marL="514350" indent="-514350">
              <a:buFont typeface="+mj-lt"/>
              <a:buAutoNum type="arabicPeriod"/>
            </a:pPr>
            <a:r>
              <a:rPr lang="en-IN" sz="2800" b="1" dirty="0" smtClean="0">
                <a:solidFill>
                  <a:srgbClr val="FF0000"/>
                </a:solidFill>
                <a:latin typeface="+mj-lt"/>
              </a:rPr>
              <a:t>Protection: </a:t>
            </a:r>
            <a:r>
              <a:rPr lang="en-IN" sz="2800" b="1" dirty="0" smtClean="0">
                <a:latin typeface="+mj-lt"/>
              </a:rPr>
              <a:t>By </a:t>
            </a:r>
            <a:r>
              <a:rPr lang="en-IN" sz="2800" b="1" dirty="0" smtClean="0">
                <a:solidFill>
                  <a:srgbClr val="FF0000"/>
                </a:solidFill>
                <a:latin typeface="+mj-lt"/>
              </a:rPr>
              <a:t>ensuring implementation of the IMS Act </a:t>
            </a:r>
            <a:r>
              <a:rPr lang="en-IN" sz="2800" b="1" dirty="0" smtClean="0">
                <a:latin typeface="+mj-lt"/>
              </a:rPr>
              <a:t>1992, and Amendment Act 2003 </a:t>
            </a:r>
          </a:p>
          <a:p>
            <a:pPr marL="514350" indent="-514350">
              <a:buFont typeface="+mj-lt"/>
              <a:buAutoNum type="arabicPeriod"/>
            </a:pPr>
            <a:r>
              <a:rPr lang="en-IN" sz="2800" b="1" dirty="0" smtClean="0">
                <a:solidFill>
                  <a:srgbClr val="FF0000"/>
                </a:solidFill>
                <a:latin typeface="+mj-lt"/>
              </a:rPr>
              <a:t>Promotion: </a:t>
            </a:r>
            <a:r>
              <a:rPr lang="en-IN" sz="2800" b="1" dirty="0" smtClean="0">
                <a:latin typeface="+mj-lt"/>
              </a:rPr>
              <a:t>By providing </a:t>
            </a:r>
            <a:r>
              <a:rPr lang="en-IN" sz="2800" b="1" dirty="0" smtClean="0">
                <a:solidFill>
                  <a:srgbClr val="FF0000"/>
                </a:solidFill>
                <a:latin typeface="+mj-lt"/>
              </a:rPr>
              <a:t>accurate information </a:t>
            </a:r>
            <a:r>
              <a:rPr lang="en-IN" sz="2800" b="1" dirty="0" smtClean="0">
                <a:latin typeface="+mj-lt"/>
              </a:rPr>
              <a:t>and </a:t>
            </a:r>
            <a:r>
              <a:rPr lang="en-IN" sz="2800" b="1" dirty="0" smtClean="0">
                <a:solidFill>
                  <a:srgbClr val="FF0000"/>
                </a:solidFill>
                <a:latin typeface="+mj-lt"/>
              </a:rPr>
              <a:t>skilled counselling </a:t>
            </a:r>
            <a:r>
              <a:rPr lang="en-IN" sz="2800" b="1" dirty="0" smtClean="0">
                <a:latin typeface="+mj-lt"/>
              </a:rPr>
              <a:t>to all women, family and community members</a:t>
            </a:r>
            <a:r>
              <a:rPr lang="en-IN" sz="2800" b="1" dirty="0">
                <a:latin typeface="+mj-lt"/>
              </a:rPr>
              <a:t> </a:t>
            </a:r>
            <a:r>
              <a:rPr lang="en-IN" sz="2800" b="1" dirty="0" smtClean="0">
                <a:latin typeface="+mj-lt"/>
              </a:rPr>
              <a:t>in the instituion and community.</a:t>
            </a:r>
          </a:p>
          <a:p>
            <a:pPr marL="514350" indent="-514350">
              <a:buFont typeface="+mj-lt"/>
              <a:buAutoNum type="arabicPeriod"/>
            </a:pPr>
            <a:r>
              <a:rPr lang="en-IN" sz="2800" b="1" dirty="0" smtClean="0">
                <a:solidFill>
                  <a:srgbClr val="FF0000"/>
                </a:solidFill>
                <a:latin typeface="+mj-lt"/>
              </a:rPr>
              <a:t>Support: </a:t>
            </a:r>
            <a:r>
              <a:rPr lang="en-IN" sz="2800" b="1" dirty="0" smtClean="0">
                <a:latin typeface="+mj-lt"/>
              </a:rPr>
              <a:t>By providing support measures for sustained appropriate feeding through </a:t>
            </a:r>
            <a:r>
              <a:rPr lang="en-IN" sz="2800" b="1" dirty="0" smtClean="0">
                <a:solidFill>
                  <a:srgbClr val="FF0000"/>
                </a:solidFill>
                <a:latin typeface="+mj-lt"/>
              </a:rPr>
              <a:t>maternity protection</a:t>
            </a:r>
            <a:r>
              <a:rPr lang="en-IN" sz="2800" b="1" dirty="0" smtClean="0">
                <a:latin typeface="+mj-lt"/>
              </a:rPr>
              <a:t>.</a:t>
            </a:r>
            <a:endParaRPr lang="en-US" sz="2800" b="1" dirty="0" smtClean="0">
              <a:latin typeface="+mj-lt"/>
            </a:endParaRPr>
          </a:p>
        </p:txBody>
      </p:sp>
      <p:sp>
        <p:nvSpPr>
          <p:cNvPr id="3" name="Title 2"/>
          <p:cNvSpPr>
            <a:spLocks noGrp="1"/>
          </p:cNvSpPr>
          <p:nvPr>
            <p:ph type="title"/>
          </p:nvPr>
        </p:nvSpPr>
        <p:spPr/>
        <p:txBody>
          <a:bodyPr>
            <a:normAutofit fontScale="90000"/>
          </a:bodyPr>
          <a:lstStyle/>
          <a:p>
            <a:r>
              <a:rPr lang="en-GB" dirty="0"/>
              <a:t>What is required to Enhance Optimal IYCF Practices</a:t>
            </a:r>
            <a:r>
              <a:rPr lang="en-IN" dirty="0"/>
              <a:t> </a:t>
            </a:r>
            <a:endParaRPr lang="en-US" dirty="0"/>
          </a:p>
        </p:txBody>
      </p:sp>
    </p:spTree>
    <p:extLst>
      <p:ext uri="{BB962C8B-B14F-4D97-AF65-F5344CB8AC3E}">
        <p14:creationId xmlns:p14="http://schemas.microsoft.com/office/powerpoint/2010/main" xmlns="" val="4023809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3" name="Object 9"/>
          <p:cNvGraphicFramePr>
            <a:graphicFrameLocks noGrp="1" noChangeAspect="1"/>
          </p:cNvGraphicFramePr>
          <p:nvPr>
            <p:ph idx="1"/>
            <p:extLst>
              <p:ext uri="{D42A27DB-BD31-4B8C-83A1-F6EECF244321}">
                <p14:modId xmlns:p14="http://schemas.microsoft.com/office/powerpoint/2010/main" xmlns="" val="3172403987"/>
              </p:ext>
            </p:extLst>
          </p:nvPr>
        </p:nvGraphicFramePr>
        <p:xfrm>
          <a:off x="457200" y="4114800"/>
          <a:ext cx="1524000" cy="2154237"/>
        </p:xfrm>
        <a:graphic>
          <a:graphicData uri="http://schemas.openxmlformats.org/presentationml/2006/ole">
            <p:oleObj spid="_x0000_s2098" name="Image" r:id="rId3" imgW="1523874" imgH="2154575" progId="">
              <p:embed/>
            </p:oleObj>
          </a:graphicData>
        </a:graphic>
      </p:graphicFrame>
      <p:sp>
        <p:nvSpPr>
          <p:cNvPr id="43010" name="Rectangle 2"/>
          <p:cNvSpPr>
            <a:spLocks noGrp="1" noChangeArrowheads="1"/>
          </p:cNvSpPr>
          <p:nvPr>
            <p:ph type="title"/>
          </p:nvPr>
        </p:nvSpPr>
        <p:spPr/>
        <p:txBody>
          <a:bodyPr>
            <a:normAutofit fontScale="90000"/>
          </a:bodyPr>
          <a:lstStyle/>
          <a:p>
            <a:pPr>
              <a:defRPr/>
            </a:pPr>
            <a:r>
              <a:rPr lang="en-US" b="1" dirty="0" smtClean="0">
                <a:cs typeface="+mj-cs"/>
              </a:rPr>
              <a:t>What is Optimal </a:t>
            </a:r>
            <a:r>
              <a:rPr lang="en-US" b="1" dirty="0">
                <a:cs typeface="+mj-cs"/>
              </a:rPr>
              <a:t>Infant and Young Child </a:t>
            </a:r>
            <a:r>
              <a:rPr lang="en-US" b="1" dirty="0" smtClean="0">
                <a:cs typeface="+mj-cs"/>
              </a:rPr>
              <a:t>Feeding Practice </a:t>
            </a:r>
            <a:endParaRPr lang="en-US" dirty="0">
              <a:effectLst>
                <a:outerShdw blurRad="38100" dist="38100" dir="2700000" algn="tl">
                  <a:srgbClr val="DDDDDD"/>
                </a:outerShdw>
              </a:effectLst>
              <a:cs typeface="+mj-cs"/>
            </a:endParaRPr>
          </a:p>
        </p:txBody>
      </p:sp>
      <p:sp>
        <p:nvSpPr>
          <p:cNvPr id="20482" name="Rectangle 3"/>
          <p:cNvSpPr>
            <a:spLocks noGrp="1" noChangeArrowheads="1"/>
          </p:cNvSpPr>
          <p:nvPr>
            <p:ph type="body" sz="half" idx="4294967295"/>
          </p:nvPr>
        </p:nvSpPr>
        <p:spPr>
          <a:xfrm>
            <a:off x="0" y="1600200"/>
            <a:ext cx="8229600" cy="2187575"/>
          </a:xfrm>
        </p:spPr>
        <p:txBody>
          <a:bodyPr/>
          <a:lstStyle/>
          <a:p>
            <a:pPr>
              <a:lnSpc>
                <a:spcPct val="90000"/>
              </a:lnSpc>
            </a:pPr>
            <a:r>
              <a:rPr lang="en-US" sz="2800" dirty="0">
                <a:latin typeface="Calibri" charset="0"/>
              </a:rPr>
              <a:t>Begin breastfeeding within an hour</a:t>
            </a:r>
          </a:p>
          <a:p>
            <a:pPr>
              <a:lnSpc>
                <a:spcPct val="90000"/>
              </a:lnSpc>
            </a:pPr>
            <a:r>
              <a:rPr lang="en-US" sz="2800" dirty="0">
                <a:latin typeface="Calibri" charset="0"/>
              </a:rPr>
              <a:t>Exclusive breastfeeding for the first six months</a:t>
            </a:r>
          </a:p>
          <a:p>
            <a:pPr>
              <a:lnSpc>
                <a:spcPct val="90000"/>
              </a:lnSpc>
            </a:pPr>
            <a:r>
              <a:rPr lang="en-US" sz="2800" dirty="0">
                <a:latin typeface="Calibri" charset="0"/>
              </a:rPr>
              <a:t>Complementary feeding after six months</a:t>
            </a:r>
          </a:p>
          <a:p>
            <a:pPr>
              <a:lnSpc>
                <a:spcPct val="90000"/>
              </a:lnSpc>
            </a:pPr>
            <a:r>
              <a:rPr lang="en-US" sz="2800" dirty="0">
                <a:latin typeface="Calibri" charset="0"/>
              </a:rPr>
              <a:t>Continued breastfeeding for 2 years or beyond </a:t>
            </a:r>
          </a:p>
          <a:p>
            <a:pPr>
              <a:lnSpc>
                <a:spcPct val="90000"/>
              </a:lnSpc>
            </a:pPr>
            <a:endParaRPr lang="en-US" sz="2800" dirty="0">
              <a:latin typeface="Calibri" charset="0"/>
            </a:endParaRPr>
          </a:p>
        </p:txBody>
      </p:sp>
      <p:sp>
        <p:nvSpPr>
          <p:cNvPr id="43013" name="Rectangle 5"/>
          <p:cNvSpPr>
            <a:spLocks noChangeArrowheads="1"/>
          </p:cNvSpPr>
          <p:nvPr/>
        </p:nvSpPr>
        <p:spPr bwMode="auto">
          <a:xfrm>
            <a:off x="0" y="4292600"/>
            <a:ext cx="8229600" cy="2187575"/>
          </a:xfrm>
          <a:prstGeom prst="rect">
            <a:avLst/>
          </a:prstGeom>
          <a:noFill/>
          <a:ln w="9525">
            <a:noFill/>
            <a:miter lim="800000"/>
            <a:headEnd/>
            <a:tailEnd/>
          </a:ln>
          <a:effectLst/>
        </p:spPr>
        <p:txBody>
          <a:bodyPr/>
          <a:lstStyle/>
          <a:p>
            <a:pPr marL="342900" indent="-342900">
              <a:spcBef>
                <a:spcPct val="20000"/>
              </a:spcBef>
              <a:buClr>
                <a:schemeClr val="hlink"/>
              </a:buClr>
              <a:buSzPct val="65000"/>
              <a:buFont typeface="Wingdings" pitchFamily="2" charset="2"/>
              <a:buChar char="n"/>
              <a:defRPr/>
            </a:pPr>
            <a:endParaRPr lang="en-US" sz="2800">
              <a:effectLst>
                <a:outerShdw blurRad="38100" dist="38100" dir="2700000" algn="tl">
                  <a:srgbClr val="000000"/>
                </a:outerShdw>
              </a:effectLst>
              <a:ea typeface="+mn-ea"/>
              <a:cs typeface="Arial" charset="0"/>
            </a:endParaRPr>
          </a:p>
        </p:txBody>
      </p:sp>
      <p:pic>
        <p:nvPicPr>
          <p:cNvPr id="20485" name="Picture 8" descr="guideline"/>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144963" y="4114800"/>
            <a:ext cx="1417637" cy="2198688"/>
          </a:xfrm>
          <a:prstGeom prst="rect">
            <a:avLst/>
          </a:prstGeom>
          <a:noFill/>
          <a:ln w="285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20486" name="Picture 9" descr="law book"/>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2383366" y="3933824"/>
            <a:ext cx="1485900" cy="2335213"/>
          </a:xfrm>
          <a:prstGeom prst="rect">
            <a:avLst/>
          </a:prstGeom>
          <a:noFill/>
          <a:ln w="254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pic>
        <p:nvPicPr>
          <p:cNvPr id="11" name="Picture 2"/>
          <p:cNvPicPr>
            <a:picLocks noChangeAspect="1" noChangeArrowheads="1"/>
          </p:cNvPicPr>
          <p:nvPr/>
        </p:nvPicPr>
        <p:blipFill>
          <a:blip r:embed="rId6" cstate="email"/>
          <a:stretch>
            <a:fillRect/>
          </a:stretch>
        </p:blipFill>
        <p:spPr bwMode="auto">
          <a:xfrm>
            <a:off x="5832475" y="4114800"/>
            <a:ext cx="1614488" cy="2133600"/>
          </a:xfrm>
          <a:prstGeom prst="rect">
            <a:avLst/>
          </a:prstGeom>
          <a:noFill/>
          <a:ln w="9525">
            <a:solidFill>
              <a:schemeClr val="tx2">
                <a:lumMod val="10000"/>
              </a:schemeClr>
            </a:solidFill>
            <a:miter lim="800000"/>
            <a:headEnd/>
            <a:tailEnd/>
          </a:ln>
        </p:spPr>
      </p:pic>
      <p:pic>
        <p:nvPicPr>
          <p:cNvPr id="20488" name="Picture 2"/>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7620000" y="4114800"/>
            <a:ext cx="1323975" cy="2133600"/>
          </a:xfrm>
          <a:prstGeom prst="rect">
            <a:avLst/>
          </a:prstGeom>
          <a:noFill/>
          <a:ln w="25400">
            <a:solidFill>
              <a:srgbClr val="7030A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7271148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9" name="Content Placeholder 8"/>
          <p:cNvSpPr>
            <a:spLocks noGrp="1"/>
          </p:cNvSpPr>
          <p:nvPr>
            <p:ph sz="half" idx="2"/>
          </p:nvPr>
        </p:nvSpPr>
        <p:spPr/>
        <p:txBody>
          <a:bodyPr/>
          <a:lstStyle/>
          <a:p>
            <a:endParaRPr lang="en-US" dirty="0"/>
          </a:p>
        </p:txBody>
      </p:sp>
      <p:sp>
        <p:nvSpPr>
          <p:cNvPr id="8" name="Content Placeholder 7"/>
          <p:cNvSpPr>
            <a:spLocks noGrp="1"/>
          </p:cNvSpPr>
          <p:nvPr>
            <p:ph sz="quarter" idx="4"/>
          </p:nvPr>
        </p:nvSpPr>
        <p:spPr>
          <a:xfrm>
            <a:off x="4645025" y="2174875"/>
            <a:ext cx="4282521" cy="2505797"/>
          </a:xfrm>
          <a:solidFill>
            <a:srgbClr val="000000"/>
          </a:solidFill>
        </p:spPr>
        <p:txBody>
          <a:bodyPr>
            <a:normAutofit/>
          </a:bodyPr>
          <a:lstStyle/>
          <a:p>
            <a:pPr marL="520700" indent="-457200">
              <a:buClrTx/>
            </a:pPr>
            <a:r>
              <a:rPr lang="en-IN" sz="2600" dirty="0" smtClean="0">
                <a:solidFill>
                  <a:srgbClr val="FFFF00"/>
                </a:solidFill>
              </a:rPr>
              <a:t>Strengthening ECCE </a:t>
            </a:r>
          </a:p>
          <a:p>
            <a:pPr marL="520700" indent="-457200">
              <a:buClrTx/>
            </a:pPr>
            <a:r>
              <a:rPr lang="en-IN" sz="2600" dirty="0" smtClean="0">
                <a:solidFill>
                  <a:srgbClr val="FFFF00"/>
                </a:solidFill>
              </a:rPr>
              <a:t>Focus on under-3s</a:t>
            </a:r>
          </a:p>
          <a:p>
            <a:pPr marL="520700" indent="-457200">
              <a:buClrTx/>
            </a:pPr>
            <a:r>
              <a:rPr lang="en-IN" sz="2600" dirty="0" smtClean="0">
                <a:solidFill>
                  <a:srgbClr val="FFFF00"/>
                </a:solidFill>
              </a:rPr>
              <a:t>Care and Nutrition Counselling service for mothers of under-3s </a:t>
            </a:r>
          </a:p>
        </p:txBody>
      </p:sp>
      <p:sp>
        <p:nvSpPr>
          <p:cNvPr id="4" name="Title 3"/>
          <p:cNvSpPr>
            <a:spLocks noGrp="1"/>
          </p:cNvSpPr>
          <p:nvPr>
            <p:ph type="title"/>
          </p:nvPr>
        </p:nvSpPr>
        <p:spPr>
          <a:xfrm>
            <a:off x="457200" y="0"/>
            <a:ext cx="8229600" cy="1143000"/>
          </a:xfrm>
        </p:spPr>
        <p:txBody>
          <a:bodyPr>
            <a:normAutofit fontScale="90000"/>
          </a:bodyPr>
          <a:lstStyle/>
          <a:p>
            <a:r>
              <a:rPr lang="en-IN" dirty="0" smtClean="0"/>
              <a:t>ICDS Mission</a:t>
            </a:r>
            <a:r>
              <a:rPr lang="en-US" dirty="0" smtClean="0"/>
              <a:t> document has </a:t>
            </a:r>
            <a:r>
              <a:rPr lang="en-US" dirty="0" err="1" smtClean="0"/>
              <a:t>emphasised</a:t>
            </a:r>
            <a:r>
              <a:rPr lang="en-US" dirty="0" smtClean="0"/>
              <a:t> role </a:t>
            </a:r>
            <a:br>
              <a:rPr lang="en-US" dirty="0" smtClean="0"/>
            </a:br>
            <a:r>
              <a:rPr lang="en-US" dirty="0" smtClean="0"/>
              <a:t>of </a:t>
            </a:r>
            <a:r>
              <a:rPr lang="en-US" dirty="0" err="1" smtClean="0"/>
              <a:t>Counselling</a:t>
            </a:r>
            <a:endParaRPr lang="en-US" dirty="0"/>
          </a:p>
        </p:txBody>
      </p:sp>
      <p:pic>
        <p:nvPicPr>
          <p:cNvPr id="168962" name="Picture 2"/>
          <p:cNvPicPr>
            <a:picLocks noChangeAspect="1" noChangeArrowheads="1"/>
          </p:cNvPicPr>
          <p:nvPr/>
        </p:nvPicPr>
        <p:blipFill>
          <a:blip r:embed="rId2" cstate="email"/>
          <a:srcRect/>
          <a:stretch>
            <a:fillRect/>
          </a:stretch>
        </p:blipFill>
        <p:spPr bwMode="auto">
          <a:xfrm>
            <a:off x="457200" y="1535113"/>
            <a:ext cx="3505200" cy="4097507"/>
          </a:xfrm>
          <a:prstGeom prst="rect">
            <a:avLst/>
          </a:prstGeom>
          <a:noFill/>
          <a:ln w="25400">
            <a:solidFill>
              <a:srgbClr val="0000FF"/>
            </a:solidFill>
            <a:miter lim="800000"/>
            <a:headEnd/>
            <a:tailEnd/>
          </a:ln>
        </p:spPr>
      </p:pic>
      <p:sp>
        <p:nvSpPr>
          <p:cNvPr id="3" name="TextBox 2"/>
          <p:cNvSpPr txBox="1"/>
          <p:nvPr/>
        </p:nvSpPr>
        <p:spPr>
          <a:xfrm>
            <a:off x="1005312" y="5965571"/>
            <a:ext cx="7681488" cy="646331"/>
          </a:xfrm>
          <a:prstGeom prst="rect">
            <a:avLst/>
          </a:prstGeom>
          <a:solidFill>
            <a:srgbClr val="000000"/>
          </a:solidFill>
        </p:spPr>
        <p:txBody>
          <a:bodyPr wrap="square" rtlCol="0">
            <a:spAutoFit/>
          </a:bodyPr>
          <a:lstStyle/>
          <a:p>
            <a:r>
              <a:rPr lang="en-US" dirty="0">
                <a:solidFill>
                  <a:srgbClr val="FFFFFF"/>
                </a:solidFill>
                <a:latin typeface="Arial"/>
                <a:cs typeface="Arial"/>
              </a:rPr>
              <a:t>Institutions / voluntary </a:t>
            </a:r>
            <a:r>
              <a:rPr lang="en-US" dirty="0" err="1">
                <a:solidFill>
                  <a:srgbClr val="FFFFFF"/>
                </a:solidFill>
                <a:latin typeface="Arial"/>
                <a:cs typeface="Arial"/>
              </a:rPr>
              <a:t>organisations</a:t>
            </a:r>
            <a:r>
              <a:rPr lang="en-US" dirty="0">
                <a:solidFill>
                  <a:srgbClr val="FFFFFF"/>
                </a:solidFill>
                <a:latin typeface="Arial"/>
                <a:cs typeface="Arial"/>
              </a:rPr>
              <a:t> with expertise on IYCF practices, like </a:t>
            </a:r>
            <a:r>
              <a:rPr lang="en-US" b="1" dirty="0">
                <a:solidFill>
                  <a:srgbClr val="FFFFFF"/>
                </a:solidFill>
                <a:latin typeface="Arial"/>
                <a:cs typeface="Arial"/>
              </a:rPr>
              <a:t>Breastfeeding Promotion Network of India (BPNI) </a:t>
            </a:r>
            <a:r>
              <a:rPr lang="en-US" dirty="0">
                <a:solidFill>
                  <a:srgbClr val="FFFFFF"/>
                </a:solidFill>
                <a:latin typeface="Arial"/>
                <a:cs typeface="Arial"/>
              </a:rPr>
              <a:t>would be engaged</a:t>
            </a:r>
            <a:r>
              <a:rPr lang="en-US" dirty="0" smtClean="0">
                <a:solidFill>
                  <a:srgbClr val="FFFFFF"/>
                </a:solidFill>
                <a:latin typeface="Arial"/>
                <a:cs typeface="Arial"/>
              </a:rPr>
              <a:t>. </a:t>
            </a:r>
            <a:endParaRPr lang="en-US" dirty="0">
              <a:solidFill>
                <a:srgbClr val="FFFFFF"/>
              </a:solidFill>
              <a:latin typeface="Arial"/>
              <a:cs typeface="Arial"/>
            </a:endParaRPr>
          </a:p>
        </p:txBody>
      </p:sp>
    </p:spTree>
    <p:extLst>
      <p:ext uri="{BB962C8B-B14F-4D97-AF65-F5344CB8AC3E}">
        <p14:creationId xmlns:p14="http://schemas.microsoft.com/office/powerpoint/2010/main" xmlns="" val="3000259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p:nvPr>
        </p:nvSpPr>
        <p:spPr>
          <a:xfrm>
            <a:off x="457200" y="304800"/>
            <a:ext cx="8229600" cy="1143000"/>
          </a:xfrm>
        </p:spPr>
        <p:txBody>
          <a:bodyPr>
            <a:normAutofit fontScale="90000"/>
          </a:bodyPr>
          <a:lstStyle/>
          <a:p>
            <a:pPr>
              <a:defRPr/>
            </a:pPr>
            <a:r>
              <a:rPr lang="en-US" sz="4000" dirty="0" smtClean="0">
                <a:cs typeface="+mj-cs"/>
              </a:rPr>
              <a:t>Evidence that Breastfeeding  Counseling works!</a:t>
            </a:r>
            <a:br>
              <a:rPr lang="en-US" sz="4000" dirty="0" smtClean="0">
                <a:cs typeface="+mj-cs"/>
              </a:rPr>
            </a:br>
            <a:endParaRPr lang="en-US" sz="2000" dirty="0" smtClean="0">
              <a:cs typeface="+mj-cs"/>
            </a:endParaRPr>
          </a:p>
        </p:txBody>
      </p:sp>
      <p:graphicFrame>
        <p:nvGraphicFramePr>
          <p:cNvPr id="49182" name="Group 30"/>
          <p:cNvGraphicFramePr>
            <a:graphicFrameLocks noGrp="1"/>
          </p:cNvGraphicFramePr>
          <p:nvPr/>
        </p:nvGraphicFramePr>
        <p:xfrm>
          <a:off x="609600" y="1752600"/>
          <a:ext cx="7924800" cy="3765550"/>
        </p:xfrm>
        <a:graphic>
          <a:graphicData uri="http://schemas.openxmlformats.org/drawingml/2006/table">
            <a:tbl>
              <a:tblPr/>
              <a:tblGrid>
                <a:gridCol w="2133600"/>
                <a:gridCol w="2971800"/>
                <a:gridCol w="2819400"/>
              </a:tblGrid>
              <a:tr h="609806">
                <a:tc row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chemeClr val="tx1"/>
                          </a:solidFill>
                          <a:effectLst/>
                          <a:latin typeface="Calibri" pitchFamily="34" charset="0"/>
                          <a:cs typeface="Arial" charset="0"/>
                        </a:rPr>
                        <a:t>Method of Counseling</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cs typeface="Arial" charset="0"/>
                        </a:rPr>
                        <a:t>Increase in Odds of EBF</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533580">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cs typeface="Arial" charset="0"/>
                        </a:rPr>
                        <a:t>Neonatal Period</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cs typeface="Arial" charset="0"/>
                        </a:rPr>
                        <a:t>At Six Months</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1082">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cs typeface="Arial" charset="0"/>
                        </a:rPr>
                        <a:t>Individual counseling</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cs typeface="Arial" charset="0"/>
                        </a:rPr>
                        <a:t>15 studies</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chemeClr val="tx1"/>
                          </a:solidFill>
                          <a:effectLst/>
                          <a:latin typeface="Calibri" pitchFamily="34" charset="0"/>
                          <a:cs typeface="Arial" charset="0"/>
                        </a:rPr>
                        <a:t>3.45 (95%CI 2.20-5.42) </a:t>
                      </a:r>
                      <a:r>
                        <a:rPr kumimoji="0" lang="en-US" sz="2000" b="0" i="0" u="none" strike="noStrike" cap="none" normalizeH="0" baseline="0" dirty="0" smtClean="0">
                          <a:ln>
                            <a:noFill/>
                          </a:ln>
                          <a:solidFill>
                            <a:schemeClr val="tx1"/>
                          </a:solidFill>
                          <a:effectLst/>
                          <a:latin typeface="Calibri" pitchFamily="34" charset="0"/>
                          <a:cs typeface="Arial" charset="0"/>
                        </a:rPr>
                        <a:t>p&lt;0.00001</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chemeClr val="tx1"/>
                          </a:solidFill>
                          <a:effectLst/>
                          <a:latin typeface="Calibri" pitchFamily="34" charset="0"/>
                          <a:cs typeface="Arial" charset="0"/>
                        </a:rPr>
                        <a:t>1.93(95% CI1.18 – 3.15) </a:t>
                      </a:r>
                      <a:r>
                        <a:rPr kumimoji="0" lang="en-US" sz="2000" b="0" i="0" u="none" strike="noStrike" cap="none" normalizeH="0" baseline="0" dirty="0" smtClean="0">
                          <a:ln>
                            <a:noFill/>
                          </a:ln>
                          <a:solidFill>
                            <a:schemeClr val="tx1"/>
                          </a:solidFill>
                          <a:effectLst/>
                          <a:latin typeface="Calibri" pitchFamily="34" charset="0"/>
                          <a:cs typeface="Arial" charset="0"/>
                        </a:rPr>
                        <a:t>p&lt;0.00001</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1082">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cs typeface="Arial" charset="0"/>
                        </a:rPr>
                        <a:t>Group Counseling</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cs typeface="Arial" charset="0"/>
                        </a:rPr>
                        <a:t>6 studies</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Calibri" pitchFamily="34" charset="0"/>
                          <a:cs typeface="Arial" charset="0"/>
                        </a:rPr>
                        <a:t>3.88 (95% CI 2.09-7.22) </a:t>
                      </a:r>
                      <a:r>
                        <a:rPr kumimoji="0" lang="en-US" sz="2000" b="0" i="0" u="none" strike="noStrike" cap="none" normalizeH="0" baseline="0" smtClean="0">
                          <a:ln>
                            <a:noFill/>
                          </a:ln>
                          <a:solidFill>
                            <a:schemeClr val="tx1"/>
                          </a:solidFill>
                          <a:effectLst/>
                          <a:latin typeface="Calibri" pitchFamily="34" charset="0"/>
                          <a:cs typeface="Arial" charset="0"/>
                        </a:rPr>
                        <a:t>p&lt;0.0001</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chemeClr val="tx1"/>
                          </a:solidFill>
                          <a:effectLst/>
                          <a:latin typeface="Calibri" pitchFamily="34" charset="0"/>
                          <a:cs typeface="Arial" charset="0"/>
                        </a:rPr>
                        <a:t>5.19 (95% CI 1.90-14.15) </a:t>
                      </a:r>
                      <a:r>
                        <a:rPr kumimoji="0" lang="en-US" sz="2000" b="0" i="0" u="none" strike="noStrike" cap="none" normalizeH="0" baseline="0" dirty="0" smtClean="0">
                          <a:ln>
                            <a:noFill/>
                          </a:ln>
                          <a:solidFill>
                            <a:schemeClr val="tx1"/>
                          </a:solidFill>
                          <a:effectLst/>
                          <a:latin typeface="Calibri" pitchFamily="34" charset="0"/>
                          <a:cs typeface="Arial" charset="0"/>
                        </a:rPr>
                        <a:t>p&lt;0.00001</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609600" y="6059488"/>
            <a:ext cx="7848600" cy="646112"/>
          </a:xfrm>
          <a:prstGeom prst="rect">
            <a:avLst/>
          </a:prstGeom>
          <a:solidFill>
            <a:schemeClr val="accent6">
              <a:lumMod val="40000"/>
              <a:lumOff val="60000"/>
            </a:schemeClr>
          </a:solidFill>
        </p:spPr>
        <p:txBody>
          <a:bodyPr>
            <a:spAutoFit/>
          </a:bodyPr>
          <a:lstStyle/>
          <a:p>
            <a:pPr algn="ctr">
              <a:defRPr/>
            </a:pPr>
            <a:r>
              <a:rPr lang="en-US" b="1" dirty="0"/>
              <a:t>Meta-analysis on breastfeeding promotion strategies and feeding patterns </a:t>
            </a:r>
            <a:r>
              <a:rPr lang="en-US" b="1" dirty="0" err="1"/>
              <a:t>Haider</a:t>
            </a:r>
            <a:r>
              <a:rPr lang="en-US" b="1" dirty="0"/>
              <a:t> BA, </a:t>
            </a:r>
            <a:r>
              <a:rPr lang="en-US" b="1" dirty="0" err="1"/>
              <a:t>Bhutta</a:t>
            </a:r>
            <a:r>
              <a:rPr lang="en-US" b="1" dirty="0"/>
              <a:t> ZA. Lancet 2008.</a:t>
            </a:r>
          </a:p>
        </p:txBody>
      </p:sp>
    </p:spTree>
    <p:extLst>
      <p:ext uri="{BB962C8B-B14F-4D97-AF65-F5344CB8AC3E}">
        <p14:creationId xmlns:p14="http://schemas.microsoft.com/office/powerpoint/2010/main" xmlns="" val="1535711215"/>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3244995298"/>
              </p:ext>
            </p:extLst>
          </p:nvPr>
        </p:nvGraphicFramePr>
        <p:xfrm>
          <a:off x="457200" y="1618088"/>
          <a:ext cx="8229600" cy="4480560"/>
        </p:xfrm>
        <a:graphic>
          <a:graphicData uri="http://schemas.openxmlformats.org/drawingml/2006/table">
            <a:tbl>
              <a:tblPr firstRow="1" bandRow="1">
                <a:tableStyleId>{5C22544A-7EE6-4342-B048-85BDC9FD1C3A}</a:tableStyleId>
              </a:tblPr>
              <a:tblGrid>
                <a:gridCol w="3728024"/>
                <a:gridCol w="2414553"/>
                <a:gridCol w="2087023"/>
              </a:tblGrid>
              <a:tr h="370840">
                <a:tc>
                  <a:txBody>
                    <a:bodyPr/>
                    <a:lstStyle/>
                    <a:p>
                      <a:pPr algn="ctr"/>
                      <a:r>
                        <a:rPr lang="en-US" sz="2400" b="1" dirty="0" smtClean="0">
                          <a:solidFill>
                            <a:schemeClr val="tx1"/>
                          </a:solidFill>
                        </a:rPr>
                        <a:t>IYCF Indicator</a:t>
                      </a:r>
                      <a:endParaRPr lang="en-US" sz="24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r>
                        <a:rPr lang="en-US" sz="2400" b="1" dirty="0" smtClean="0">
                          <a:solidFill>
                            <a:schemeClr val="tx1"/>
                          </a:solidFill>
                        </a:rPr>
                        <a:t>Baseline (Nov 2006)</a:t>
                      </a:r>
                      <a:endParaRPr lang="en-US" sz="24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r>
                        <a:rPr lang="en-US" sz="2400" b="1" dirty="0" smtClean="0">
                          <a:solidFill>
                            <a:schemeClr val="tx1"/>
                          </a:solidFill>
                        </a:rPr>
                        <a:t>Post</a:t>
                      </a:r>
                      <a:r>
                        <a:rPr lang="en-US" sz="2400" b="1" baseline="0" dirty="0" smtClean="0">
                          <a:solidFill>
                            <a:schemeClr val="tx1"/>
                          </a:solidFill>
                        </a:rPr>
                        <a:t> – intervention (Dec 2011)</a:t>
                      </a:r>
                      <a:endParaRPr lang="en-US" sz="24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r>
              <a:tr h="370840">
                <a:tc>
                  <a:txBody>
                    <a:bodyPr/>
                    <a:lstStyle/>
                    <a:p>
                      <a:pPr algn="just"/>
                      <a:r>
                        <a:rPr lang="en-US" sz="2400" b="1" dirty="0" smtClean="0">
                          <a:solidFill>
                            <a:schemeClr val="tx1"/>
                          </a:solidFill>
                        </a:rPr>
                        <a:t>Initiation of BF within 1 hour</a:t>
                      </a:r>
                      <a:endParaRPr lang="en-US" sz="24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b="1" dirty="0" smtClean="0">
                          <a:solidFill>
                            <a:schemeClr val="tx1"/>
                          </a:solidFill>
                        </a:rPr>
                        <a:t>11%</a:t>
                      </a:r>
                      <a:endParaRPr lang="en-US" sz="24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b="1" dirty="0" smtClean="0">
                          <a:solidFill>
                            <a:schemeClr val="tx1"/>
                          </a:solidFill>
                        </a:rPr>
                        <a:t>62%</a:t>
                      </a:r>
                      <a:endParaRPr lang="en-US" sz="24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algn="just"/>
                      <a:r>
                        <a:rPr lang="en-US" sz="2400" b="1" dirty="0" smtClean="0">
                          <a:solidFill>
                            <a:schemeClr val="tx1"/>
                          </a:solidFill>
                        </a:rPr>
                        <a:t>No use of Pre-lacteal feeds</a:t>
                      </a:r>
                      <a:endParaRPr lang="en-US" sz="24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b="1" dirty="0" smtClean="0">
                          <a:solidFill>
                            <a:schemeClr val="tx1"/>
                          </a:solidFill>
                        </a:rPr>
                        <a:t>67%</a:t>
                      </a:r>
                      <a:endParaRPr lang="en-US" sz="24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b="1" dirty="0" smtClean="0">
                          <a:solidFill>
                            <a:schemeClr val="tx1"/>
                          </a:solidFill>
                        </a:rPr>
                        <a:t>5%</a:t>
                      </a:r>
                      <a:endParaRPr lang="en-US" sz="24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rPr>
                        <a:t>Exclusive BF for</a:t>
                      </a:r>
                      <a:r>
                        <a:rPr lang="en-US" sz="2400" b="1" baseline="0" dirty="0" smtClean="0">
                          <a:solidFill>
                            <a:schemeClr val="tx1"/>
                          </a:solidFill>
                        </a:rPr>
                        <a:t> 6 months</a:t>
                      </a:r>
                      <a:endParaRPr lang="en-US" sz="2400" b="1" dirty="0" smtClean="0">
                        <a:solidFill>
                          <a:schemeClr val="tx1"/>
                        </a:solidFill>
                      </a:endParaRPr>
                    </a:p>
                    <a:p>
                      <a:pPr algn="just"/>
                      <a:endParaRPr lang="en-US" sz="24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b="1" dirty="0" smtClean="0">
                          <a:solidFill>
                            <a:schemeClr val="tx1"/>
                          </a:solidFill>
                        </a:rPr>
                        <a:t>7%</a:t>
                      </a:r>
                      <a:endParaRPr lang="en-US" sz="24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b="1" dirty="0" smtClean="0">
                          <a:solidFill>
                            <a:schemeClr val="tx1"/>
                          </a:solidFill>
                        </a:rPr>
                        <a:t>60%</a:t>
                      </a:r>
                      <a:endParaRPr lang="en-US" sz="24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algn="just"/>
                      <a:r>
                        <a:rPr lang="en-US" sz="2400" b="1" i="0" u="none" strike="noStrike" kern="1200" baseline="0" dirty="0" smtClean="0">
                          <a:solidFill>
                            <a:schemeClr val="tx1"/>
                          </a:solidFill>
                          <a:latin typeface="+mn-lt"/>
                          <a:ea typeface="+mn-ea"/>
                          <a:cs typeface="+mn-cs"/>
                        </a:rPr>
                        <a:t>Initiation of</a:t>
                      </a:r>
                    </a:p>
                    <a:p>
                      <a:pPr algn="just"/>
                      <a:r>
                        <a:rPr lang="en-US" sz="2400" b="1" i="0" u="none" strike="noStrike" kern="1200" baseline="0" dirty="0" smtClean="0">
                          <a:solidFill>
                            <a:schemeClr val="tx1"/>
                          </a:solidFill>
                          <a:latin typeface="+mn-lt"/>
                          <a:ea typeface="+mn-ea"/>
                          <a:cs typeface="+mn-cs"/>
                        </a:rPr>
                        <a:t>complementary feeding (6–8 months)</a:t>
                      </a:r>
                      <a:endParaRPr lang="en-US" sz="24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b="1" dirty="0" smtClean="0">
                          <a:solidFill>
                            <a:schemeClr val="tx1"/>
                          </a:solidFill>
                        </a:rPr>
                        <a:t>54%</a:t>
                      </a:r>
                      <a:endParaRPr lang="en-US" sz="24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b="1" dirty="0" smtClean="0">
                          <a:solidFill>
                            <a:schemeClr val="tx1"/>
                          </a:solidFill>
                        </a:rPr>
                        <a:t>96%</a:t>
                      </a:r>
                      <a:endParaRPr lang="en-US" sz="24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4" name="Title 3"/>
          <p:cNvSpPr>
            <a:spLocks noGrp="1"/>
          </p:cNvSpPr>
          <p:nvPr>
            <p:ph type="title"/>
          </p:nvPr>
        </p:nvSpPr>
        <p:spPr>
          <a:xfrm>
            <a:off x="196741" y="76200"/>
            <a:ext cx="7804259" cy="1143000"/>
          </a:xfrm>
        </p:spPr>
        <p:txBody>
          <a:bodyPr>
            <a:normAutofit fontScale="90000"/>
          </a:bodyPr>
          <a:lstStyle/>
          <a:p>
            <a:r>
              <a:rPr lang="en-US" dirty="0"/>
              <a:t>Peer </a:t>
            </a:r>
            <a:r>
              <a:rPr lang="en-US" dirty="0" err="1"/>
              <a:t>Counselling</a:t>
            </a:r>
            <a:r>
              <a:rPr lang="en-US" dirty="0"/>
              <a:t> by Mother Support Groups </a:t>
            </a:r>
            <a:r>
              <a:rPr lang="en-US" dirty="0" smtClean="0"/>
              <a:t>help: </a:t>
            </a:r>
            <a:r>
              <a:rPr lang="en-US" dirty="0"/>
              <a:t>The </a:t>
            </a:r>
            <a:r>
              <a:rPr lang="en-US" dirty="0" err="1"/>
              <a:t>Lalitpur</a:t>
            </a:r>
            <a:r>
              <a:rPr lang="en-US" dirty="0"/>
              <a:t> Experience</a:t>
            </a:r>
          </a:p>
        </p:txBody>
      </p:sp>
      <p:sp>
        <p:nvSpPr>
          <p:cNvPr id="9" name="TextBox 8"/>
          <p:cNvSpPr txBox="1"/>
          <p:nvPr/>
        </p:nvSpPr>
        <p:spPr>
          <a:xfrm>
            <a:off x="1395082" y="6332528"/>
            <a:ext cx="7333085" cy="369332"/>
          </a:xfrm>
          <a:prstGeom prst="rect">
            <a:avLst/>
          </a:prstGeom>
          <a:noFill/>
        </p:spPr>
        <p:txBody>
          <a:bodyPr wrap="square" rtlCol="0">
            <a:spAutoFit/>
          </a:bodyPr>
          <a:lstStyle/>
          <a:p>
            <a:pPr algn="r"/>
            <a:r>
              <a:rPr lang="en-US" b="1" dirty="0" err="1" smtClean="0"/>
              <a:t>Kushwaha</a:t>
            </a:r>
            <a:r>
              <a:rPr lang="en-US" b="1" dirty="0" smtClean="0"/>
              <a:t> KP et al. PLOS 2014</a:t>
            </a:r>
            <a:endParaRPr lang="en-US" b="1" dirty="0"/>
          </a:p>
        </p:txBody>
      </p:sp>
    </p:spTree>
    <p:extLst>
      <p:ext uri="{BB962C8B-B14F-4D97-AF65-F5344CB8AC3E}">
        <p14:creationId xmlns:p14="http://schemas.microsoft.com/office/powerpoint/2010/main" xmlns="" val="41383274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3"/>
          <p:cNvSpPr>
            <a:spLocks noGrp="1" noChangeArrowheads="1"/>
          </p:cNvSpPr>
          <p:nvPr>
            <p:ph idx="1"/>
          </p:nvPr>
        </p:nvSpPr>
        <p:spPr>
          <a:xfrm>
            <a:off x="457200" y="1447800"/>
            <a:ext cx="8229600" cy="4525963"/>
          </a:xfrm>
        </p:spPr>
        <p:txBody>
          <a:bodyPr/>
          <a:lstStyle/>
          <a:p>
            <a:r>
              <a:rPr lang="en-US" sz="2800" dirty="0" smtClean="0">
                <a:latin typeface="Tahoma" charset="0"/>
                <a:cs typeface="Arial" charset="0"/>
              </a:rPr>
              <a:t>We will appreciate 10 minutes for a video on Lalitpur</a:t>
            </a:r>
            <a:endParaRPr lang="en-US" sz="2800" dirty="0">
              <a:latin typeface="Calibri" charset="0"/>
            </a:endParaRPr>
          </a:p>
          <a:p>
            <a:endParaRPr lang="en-US" sz="2800" dirty="0">
              <a:latin typeface="Tahoma" charset="0"/>
              <a:cs typeface="Arial" charset="0"/>
            </a:endParaRPr>
          </a:p>
          <a:p>
            <a:pPr>
              <a:buFont typeface="Wingdings" charset="0"/>
              <a:buNone/>
            </a:pPr>
            <a:endParaRPr lang="en-GB" sz="2400" dirty="0">
              <a:latin typeface="Tahoma" charset="0"/>
              <a:cs typeface="Arial" charset="0"/>
            </a:endParaRPr>
          </a:p>
          <a:p>
            <a:pPr>
              <a:buFont typeface="Wingdings" charset="0"/>
              <a:buNone/>
            </a:pPr>
            <a:endParaRPr lang="en-GB" sz="2400" dirty="0">
              <a:latin typeface="Tahoma" charset="0"/>
              <a:cs typeface="Arial" charset="0"/>
            </a:endParaRPr>
          </a:p>
          <a:p>
            <a:pPr>
              <a:buFont typeface="Wingdings" charset="0"/>
              <a:buNone/>
            </a:pPr>
            <a:endParaRPr lang="en-GB" sz="2400" dirty="0">
              <a:latin typeface="Tahoma" charset="0"/>
              <a:cs typeface="Arial" charset="0"/>
            </a:endParaRPr>
          </a:p>
          <a:p>
            <a:pPr>
              <a:buFont typeface="Wingdings" charset="0"/>
              <a:buNone/>
            </a:pPr>
            <a:endParaRPr lang="en-GB" sz="2400" dirty="0">
              <a:latin typeface="Tahoma" charset="0"/>
              <a:cs typeface="Arial" charset="0"/>
            </a:endParaRPr>
          </a:p>
          <a:p>
            <a:pPr>
              <a:buFont typeface="Wingdings" charset="0"/>
              <a:buNone/>
            </a:pPr>
            <a:r>
              <a:rPr lang="en-GB" sz="2400" dirty="0">
                <a:latin typeface="Tahoma" charset="0"/>
                <a:cs typeface="Arial" charset="0"/>
              </a:rPr>
              <a:t>	</a:t>
            </a:r>
          </a:p>
          <a:p>
            <a:pPr>
              <a:buFont typeface="Wingdings" charset="0"/>
              <a:buNone/>
            </a:pPr>
            <a:r>
              <a:rPr lang="en-GB" sz="2400" dirty="0">
                <a:latin typeface="Tahoma" charset="0"/>
                <a:cs typeface="Arial" charset="0"/>
              </a:rPr>
              <a:t>	</a:t>
            </a:r>
            <a:endParaRPr lang="en-US" sz="1800" dirty="0">
              <a:latin typeface="Tahoma" charset="0"/>
              <a:cs typeface="Arial" charset="0"/>
            </a:endParaRPr>
          </a:p>
        </p:txBody>
      </p:sp>
      <p:sp>
        <p:nvSpPr>
          <p:cNvPr id="4098" name="Rectangle 2"/>
          <p:cNvSpPr>
            <a:spLocks noGrp="1" noChangeArrowheads="1"/>
          </p:cNvSpPr>
          <p:nvPr>
            <p:ph type="title"/>
          </p:nvPr>
        </p:nvSpPr>
        <p:spPr/>
        <p:txBody>
          <a:bodyPr/>
          <a:lstStyle/>
          <a:p>
            <a:pPr>
              <a:defRPr/>
            </a:pPr>
            <a:r>
              <a:rPr lang="en-US" dirty="0" smtClean="0">
                <a:ea typeface="+mj-ea"/>
                <a:cs typeface="+mj-cs"/>
              </a:rPr>
              <a:t>Counseling Works in Lalitpur</a:t>
            </a:r>
          </a:p>
        </p:txBody>
      </p:sp>
      <p:pic>
        <p:nvPicPr>
          <p:cNvPr id="74755" name="Picture 5" descr="IMG_2574"/>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98779" y="2820459"/>
            <a:ext cx="4240389" cy="3180292"/>
          </a:xfrm>
          <a:prstGeom prst="rect">
            <a:avLst/>
          </a:prstGeom>
          <a:noFill/>
          <a:ln w="317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pic>
        <p:nvPicPr>
          <p:cNvPr id="74756" name="Picture 7" descr="House Hold Visit"/>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529671" y="2777968"/>
            <a:ext cx="4319846" cy="3241833"/>
          </a:xfrm>
          <a:prstGeom prst="rect">
            <a:avLst/>
          </a:prstGeom>
          <a:noFill/>
          <a:ln w="317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
        <p:nvSpPr>
          <p:cNvPr id="74757" name="Rectangle 2"/>
          <p:cNvSpPr>
            <a:spLocks noChangeArrowheads="1"/>
          </p:cNvSpPr>
          <p:nvPr/>
        </p:nvSpPr>
        <p:spPr bwMode="auto">
          <a:xfrm>
            <a:off x="296863" y="6246813"/>
            <a:ext cx="88392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a:spcBef>
                <a:spcPct val="20000"/>
              </a:spcBef>
            </a:pPr>
            <a:r>
              <a:rPr lang="en-GB" sz="1600" dirty="0">
                <a:solidFill>
                  <a:srgbClr val="000000"/>
                </a:solidFill>
                <a:latin typeface="Tahoma" charset="0"/>
              </a:rPr>
              <a:t>    </a:t>
            </a:r>
            <a:endParaRPr lang="en-US" sz="1600" dirty="0">
              <a:solidFill>
                <a:srgbClr val="000000"/>
              </a:solidFill>
              <a:latin typeface="Tahoma" charset="0"/>
            </a:endParaRPr>
          </a:p>
        </p:txBody>
      </p:sp>
    </p:spTree>
    <p:extLst>
      <p:ext uri="{BB962C8B-B14F-4D97-AF65-F5344CB8AC3E}">
        <p14:creationId xmlns:p14="http://schemas.microsoft.com/office/powerpoint/2010/main" xmlns="" val="417847325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600200"/>
            <a:ext cx="8411633" cy="4525963"/>
          </a:xfrm>
        </p:spPr>
        <p:txBody>
          <a:bodyPr/>
          <a:lstStyle/>
          <a:p>
            <a:r>
              <a:rPr lang="en-US" sz="2800" b="1" dirty="0" smtClean="0"/>
              <a:t>Antenatal </a:t>
            </a:r>
            <a:r>
              <a:rPr lang="en-US" sz="2800" b="1" dirty="0" err="1" smtClean="0"/>
              <a:t>counselling</a:t>
            </a:r>
            <a:endParaRPr lang="en-US" sz="2800" b="1" dirty="0" smtClean="0"/>
          </a:p>
          <a:p>
            <a:r>
              <a:rPr lang="en-US" sz="2800" b="1" dirty="0" smtClean="0"/>
              <a:t>At birth </a:t>
            </a:r>
            <a:r>
              <a:rPr lang="en-US" sz="2800" b="1" dirty="0" err="1" smtClean="0"/>
              <a:t>counselling</a:t>
            </a:r>
            <a:r>
              <a:rPr lang="en-US" sz="2800" b="1" dirty="0" smtClean="0"/>
              <a:t>: </a:t>
            </a:r>
          </a:p>
          <a:p>
            <a:pPr lvl="1"/>
            <a:r>
              <a:rPr lang="en-US" sz="2400" b="1" dirty="0"/>
              <a:t>T</a:t>
            </a:r>
            <a:r>
              <a:rPr lang="en-US" sz="2400" b="1" dirty="0" smtClean="0"/>
              <a:t>o initiate breastfeeding</a:t>
            </a:r>
          </a:p>
          <a:p>
            <a:pPr lvl="1"/>
            <a:r>
              <a:rPr lang="en-US" sz="2400" b="1" dirty="0"/>
              <a:t>R</a:t>
            </a:r>
            <a:r>
              <a:rPr lang="en-US" sz="2400" b="1" dirty="0" smtClean="0"/>
              <a:t>ooming in</a:t>
            </a:r>
          </a:p>
          <a:p>
            <a:pPr lvl="1"/>
            <a:r>
              <a:rPr lang="en-US" sz="2400" b="1" dirty="0"/>
              <a:t>Avoiding </a:t>
            </a:r>
            <a:r>
              <a:rPr lang="en-US" sz="2400" b="1" dirty="0" err="1"/>
              <a:t>prelacteal</a:t>
            </a:r>
            <a:r>
              <a:rPr lang="en-US" sz="2400" b="1" dirty="0"/>
              <a:t> feeds</a:t>
            </a:r>
          </a:p>
          <a:p>
            <a:pPr lvl="1"/>
            <a:r>
              <a:rPr lang="en-US" sz="2400" b="1" dirty="0" smtClean="0"/>
              <a:t>Demand feeding</a:t>
            </a:r>
          </a:p>
          <a:p>
            <a:r>
              <a:rPr lang="en-US" sz="2800" b="1" dirty="0" smtClean="0"/>
              <a:t>Later on: </a:t>
            </a:r>
          </a:p>
          <a:p>
            <a:pPr lvl="1"/>
            <a:r>
              <a:rPr lang="en-US" sz="2400" b="1" dirty="0" err="1" smtClean="0"/>
              <a:t>Counselling</a:t>
            </a:r>
            <a:r>
              <a:rPr lang="en-US" sz="2400" b="1" dirty="0" smtClean="0"/>
              <a:t> to practice exclusive breastfeeding</a:t>
            </a:r>
          </a:p>
          <a:p>
            <a:pPr lvl="1"/>
            <a:r>
              <a:rPr lang="en-US" sz="2400" b="1" dirty="0" smtClean="0"/>
              <a:t>Skilled support for breastfeeding problems</a:t>
            </a:r>
          </a:p>
          <a:p>
            <a:r>
              <a:rPr lang="en-US" sz="2800" b="1" dirty="0" smtClean="0"/>
              <a:t>After 6 months: </a:t>
            </a:r>
            <a:r>
              <a:rPr lang="en-US" sz="2800" b="1" dirty="0" err="1" smtClean="0"/>
              <a:t>Counselling</a:t>
            </a:r>
            <a:r>
              <a:rPr lang="en-US" sz="2800" b="1" dirty="0" smtClean="0"/>
              <a:t> to practice appropriate complementary feeding</a:t>
            </a:r>
          </a:p>
          <a:p>
            <a:endParaRPr lang="en-US" dirty="0"/>
          </a:p>
        </p:txBody>
      </p:sp>
      <p:sp>
        <p:nvSpPr>
          <p:cNvPr id="3" name="Title 2"/>
          <p:cNvSpPr>
            <a:spLocks noGrp="1"/>
          </p:cNvSpPr>
          <p:nvPr>
            <p:ph type="title"/>
          </p:nvPr>
        </p:nvSpPr>
        <p:spPr/>
        <p:txBody>
          <a:bodyPr>
            <a:normAutofit fontScale="90000"/>
          </a:bodyPr>
          <a:lstStyle/>
          <a:p>
            <a:r>
              <a:rPr lang="en-US" dirty="0" smtClean="0"/>
              <a:t>100,000 babies are delivered per year (280 everyday) in HP  -75% in institutions</a:t>
            </a:r>
            <a:endParaRPr lang="en-US" dirty="0"/>
          </a:p>
        </p:txBody>
      </p:sp>
    </p:spTree>
    <p:extLst>
      <p:ext uri="{BB962C8B-B14F-4D97-AF65-F5344CB8AC3E}">
        <p14:creationId xmlns:p14="http://schemas.microsoft.com/office/powerpoint/2010/main" xmlns="" val="3191253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Build capacity of AWW in skills for counselling on breastfeeding and infant and young child feeding practices </a:t>
            </a:r>
          </a:p>
          <a:p>
            <a:endParaRPr lang="en-US" dirty="0"/>
          </a:p>
        </p:txBody>
      </p:sp>
      <p:sp>
        <p:nvSpPr>
          <p:cNvPr id="3" name="Title 2"/>
          <p:cNvSpPr>
            <a:spLocks noGrp="1"/>
          </p:cNvSpPr>
          <p:nvPr>
            <p:ph type="title"/>
          </p:nvPr>
        </p:nvSpPr>
        <p:spPr/>
        <p:txBody>
          <a:bodyPr>
            <a:normAutofit fontScale="90000"/>
          </a:bodyPr>
          <a:lstStyle/>
          <a:p>
            <a:r>
              <a:rPr lang="en-US" dirty="0" smtClean="0"/>
              <a:t>How we propose to work with </a:t>
            </a:r>
            <a:r>
              <a:rPr lang="en-US" dirty="0" err="1" smtClean="0"/>
              <a:t>Govt</a:t>
            </a:r>
            <a:r>
              <a:rPr lang="en-US" dirty="0" smtClean="0"/>
              <a:t> of HP WCD</a:t>
            </a:r>
            <a:endParaRPr lang="en-US" dirty="0"/>
          </a:p>
        </p:txBody>
      </p:sp>
    </p:spTree>
    <p:extLst>
      <p:ext uri="{BB962C8B-B14F-4D97-AF65-F5344CB8AC3E}">
        <p14:creationId xmlns:p14="http://schemas.microsoft.com/office/powerpoint/2010/main" xmlns="" val="2339785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34"/>
          <p:cNvSpPr txBox="1">
            <a:spLocks noChangeArrowheads="1"/>
          </p:cNvSpPr>
          <p:nvPr/>
        </p:nvSpPr>
        <p:spPr bwMode="auto">
          <a:xfrm>
            <a:off x="6705600" y="2053162"/>
            <a:ext cx="1447800" cy="1069975"/>
          </a:xfrm>
          <a:prstGeom prst="rect">
            <a:avLst/>
          </a:prstGeom>
          <a:solidFill>
            <a:srgbClr val="A6A6A6"/>
          </a:solidFill>
          <a:ln>
            <a:noFill/>
          </a:ln>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Calibri" charset="0"/>
              </a:rPr>
              <a:t>Training of Middle Level Trainers  7 days</a:t>
            </a:r>
          </a:p>
        </p:txBody>
      </p:sp>
      <p:sp>
        <p:nvSpPr>
          <p:cNvPr id="27656" name="Text Box 38"/>
          <p:cNvSpPr txBox="1">
            <a:spLocks noChangeArrowheads="1"/>
          </p:cNvSpPr>
          <p:nvPr/>
        </p:nvSpPr>
        <p:spPr bwMode="auto">
          <a:xfrm>
            <a:off x="6928908" y="4294715"/>
            <a:ext cx="1219200" cy="584776"/>
          </a:xfrm>
          <a:prstGeom prst="rect">
            <a:avLst/>
          </a:prstGeom>
          <a:solidFill>
            <a:srgbClr val="A6A6A6"/>
          </a:solidFill>
          <a:ln>
            <a:noFill/>
          </a:ln>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b="1" dirty="0">
                <a:latin typeface="Calibri" charset="0"/>
              </a:rPr>
              <a:t>Training of FLW 4 days</a:t>
            </a:r>
          </a:p>
        </p:txBody>
      </p:sp>
      <p:sp>
        <p:nvSpPr>
          <p:cNvPr id="27658" name="Rectangle 46"/>
          <p:cNvSpPr>
            <a:spLocks noChangeArrowheads="1"/>
          </p:cNvSpPr>
          <p:nvPr/>
        </p:nvSpPr>
        <p:spPr bwMode="auto">
          <a:xfrm>
            <a:off x="609600" y="533400"/>
            <a:ext cx="80772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r>
              <a:rPr lang="en-US" sz="2400" b="1" dirty="0" smtClean="0">
                <a:solidFill>
                  <a:srgbClr val="FFFFFF"/>
                </a:solidFill>
                <a:latin typeface="Calibri" charset="0"/>
              </a:rPr>
              <a:t>IY </a:t>
            </a:r>
            <a:r>
              <a:rPr lang="en-US" sz="2400" b="1" dirty="0">
                <a:solidFill>
                  <a:srgbClr val="FFFFFF"/>
                </a:solidFill>
                <a:latin typeface="Calibri" charset="0"/>
              </a:rPr>
              <a:t>C F Counseling: A Training Course</a:t>
            </a:r>
          </a:p>
          <a:p>
            <a:pPr algn="ctr" eaLnBrk="1" hangingPunct="1"/>
            <a:r>
              <a:rPr lang="en-US" sz="2400" b="1" dirty="0">
                <a:solidFill>
                  <a:srgbClr val="FFFFFF"/>
                </a:solidFill>
                <a:latin typeface="Calibri" charset="0"/>
              </a:rPr>
              <a:t>The 4 in 1 course</a:t>
            </a:r>
          </a:p>
        </p:txBody>
      </p:sp>
      <p:sp>
        <p:nvSpPr>
          <p:cNvPr id="27659" name="Line 47"/>
          <p:cNvSpPr>
            <a:spLocks noChangeShapeType="1"/>
          </p:cNvSpPr>
          <p:nvPr/>
        </p:nvSpPr>
        <p:spPr bwMode="auto">
          <a:xfrm>
            <a:off x="4267200" y="1828800"/>
            <a:ext cx="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60" name="Line 48"/>
          <p:cNvSpPr>
            <a:spLocks noChangeShapeType="1"/>
          </p:cNvSpPr>
          <p:nvPr/>
        </p:nvSpPr>
        <p:spPr bwMode="auto">
          <a:xfrm>
            <a:off x="4267200" y="1828800"/>
            <a:ext cx="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62" name="Text Box 477"/>
          <p:cNvSpPr txBox="1">
            <a:spLocks noChangeArrowheads="1"/>
          </p:cNvSpPr>
          <p:nvPr/>
        </p:nvSpPr>
        <p:spPr bwMode="auto">
          <a:xfrm>
            <a:off x="2662763" y="116416"/>
            <a:ext cx="4038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a:solidFill>
                  <a:schemeClr val="bg1"/>
                </a:solidFill>
                <a:latin typeface="Calibri" charset="0"/>
              </a:rPr>
              <a:t>Course- Structure (Algorithm)</a:t>
            </a:r>
          </a:p>
        </p:txBody>
      </p:sp>
      <p:sp>
        <p:nvSpPr>
          <p:cNvPr id="27665" name="Line 481"/>
          <p:cNvSpPr>
            <a:spLocks noChangeShapeType="1"/>
          </p:cNvSpPr>
          <p:nvPr/>
        </p:nvSpPr>
        <p:spPr bwMode="auto">
          <a:xfrm>
            <a:off x="4540773" y="4232273"/>
            <a:ext cx="0" cy="1355724"/>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7668" name="Text Box 38"/>
          <p:cNvSpPr txBox="1">
            <a:spLocks noChangeArrowheads="1"/>
          </p:cNvSpPr>
          <p:nvPr/>
        </p:nvSpPr>
        <p:spPr bwMode="auto">
          <a:xfrm>
            <a:off x="76199" y="6000750"/>
            <a:ext cx="1214967" cy="584776"/>
          </a:xfrm>
          <a:prstGeom prst="rect">
            <a:avLst/>
          </a:prstGeom>
          <a:solidFill>
            <a:srgbClr val="A6A6A6"/>
          </a:solid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dirty="0">
                <a:latin typeface="Calibri" charset="0"/>
              </a:rPr>
              <a:t>Family </a:t>
            </a:r>
            <a:r>
              <a:rPr lang="en-US" sz="1600" b="1" dirty="0" err="1">
                <a:latin typeface="Calibri" charset="0"/>
              </a:rPr>
              <a:t>counsellors</a:t>
            </a:r>
            <a:endParaRPr lang="en-US" sz="1600" b="1" dirty="0">
              <a:latin typeface="Calibri" charset="0"/>
            </a:endParaRPr>
          </a:p>
        </p:txBody>
      </p:sp>
      <p:pic>
        <p:nvPicPr>
          <p:cNvPr id="27701" name="Picture 3"/>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377142" y="1828800"/>
            <a:ext cx="228600"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02" name="Picture 3"/>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870325" y="1828800"/>
            <a:ext cx="228600"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04" name="Picture 3"/>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802187" y="1828800"/>
            <a:ext cx="228600"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05"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874168" y="3419475"/>
            <a:ext cx="195263"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06"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144838" y="3419475"/>
            <a:ext cx="195262"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07"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398043" y="3419475"/>
            <a:ext cx="195263"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08"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613150" y="3419475"/>
            <a:ext cx="19685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09"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870325" y="3419475"/>
            <a:ext cx="19685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10"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097337" y="3419475"/>
            <a:ext cx="195263"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11"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348956" y="3419475"/>
            <a:ext cx="195263"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12"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606925" y="3419475"/>
            <a:ext cx="195262"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13"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868333" y="3419475"/>
            <a:ext cx="195263"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14"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159375" y="3419475"/>
            <a:ext cx="19685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15"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464175" y="3419475"/>
            <a:ext cx="19685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16"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645038" y="3419475"/>
            <a:ext cx="195263"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17"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801783" y="3419475"/>
            <a:ext cx="195262"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18"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019800" y="3419475"/>
            <a:ext cx="19685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19"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344180" y="3419475"/>
            <a:ext cx="195262"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20"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607175" y="3419475"/>
            <a:ext cx="19685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21"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403475" y="3419475"/>
            <a:ext cx="19685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22"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904037" y="3419475"/>
            <a:ext cx="195262"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23"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166410" y="3419475"/>
            <a:ext cx="195262"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24"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7162800" y="3419475"/>
            <a:ext cx="19685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25"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7337425" y="3419475"/>
            <a:ext cx="195262"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26"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958975" y="3419475"/>
            <a:ext cx="19685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27"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7597775" y="3419475"/>
            <a:ext cx="19685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28"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691746" y="3419475"/>
            <a:ext cx="195262"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29" name="Picture 6"/>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524000" y="6019800"/>
            <a:ext cx="314325"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30" name="Picture 6"/>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743075" y="6019800"/>
            <a:ext cx="314325"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31" name="Picture 6"/>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286000" y="6019800"/>
            <a:ext cx="314325"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32" name="Picture 6"/>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200275" y="6019800"/>
            <a:ext cx="314325"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33" name="Picture 6"/>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428875" y="6019800"/>
            <a:ext cx="314325"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34" name="Picture 6"/>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657475" y="6019800"/>
            <a:ext cx="314325"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35" name="Picture 6"/>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886075" y="6019800"/>
            <a:ext cx="314325"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36" name="Picture 6"/>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114675" y="6019800"/>
            <a:ext cx="314325"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37" name="Picture 6"/>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352800" y="6019800"/>
            <a:ext cx="314325"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38" name="Picture 6"/>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571875" y="6019800"/>
            <a:ext cx="314325"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39" name="Picture 6"/>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810000" y="6019800"/>
            <a:ext cx="314325"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40" name="Picture 6"/>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292600" y="6019800"/>
            <a:ext cx="314325"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41" name="Picture 6"/>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562475" y="6019800"/>
            <a:ext cx="314325"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42" name="Picture 6"/>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791075" y="6019800"/>
            <a:ext cx="314325"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43" name="Picture 6"/>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019675" y="6019800"/>
            <a:ext cx="314325"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44" name="Picture 6"/>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029075" y="6019800"/>
            <a:ext cx="314325"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45" name="Picture 6"/>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257800" y="6019800"/>
            <a:ext cx="314325"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46" name="Picture 6"/>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476875" y="6019800"/>
            <a:ext cx="314325"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47" name="Picture 6"/>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934075" y="6019800"/>
            <a:ext cx="314325"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48" name="Picture 6"/>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162675" y="6019800"/>
            <a:ext cx="314325"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49" name="Picture 6"/>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391275" y="6019800"/>
            <a:ext cx="314325"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50" name="Picture 6"/>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619875" y="6019800"/>
            <a:ext cx="314325"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51" name="Picture 6"/>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848475" y="6019800"/>
            <a:ext cx="314325"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52" name="Picture 6"/>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086600" y="6019800"/>
            <a:ext cx="314325"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53" name="Picture 6"/>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305675" y="6019800"/>
            <a:ext cx="314325"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54" name="Picture 6"/>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543800" y="6019800"/>
            <a:ext cx="314325"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55" name="Picture 6"/>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762875" y="6019800"/>
            <a:ext cx="314325"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56" name="Picture 6"/>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705475" y="6019800"/>
            <a:ext cx="314325"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57" name="Picture 6"/>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971675" y="6019800"/>
            <a:ext cx="314325"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0" name="Picture 3"/>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280164" y="1828800"/>
            <a:ext cx="228600"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1" name="Line 481"/>
          <p:cNvSpPr>
            <a:spLocks noChangeShapeType="1"/>
          </p:cNvSpPr>
          <p:nvPr/>
        </p:nvSpPr>
        <p:spPr bwMode="auto">
          <a:xfrm>
            <a:off x="4447649" y="2568573"/>
            <a:ext cx="0" cy="554564"/>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 name="TextBox 1"/>
          <p:cNvSpPr txBox="1"/>
          <p:nvPr/>
        </p:nvSpPr>
        <p:spPr>
          <a:xfrm>
            <a:off x="482599" y="3532769"/>
            <a:ext cx="719667" cy="369332"/>
          </a:xfrm>
          <a:prstGeom prst="rect">
            <a:avLst/>
          </a:prstGeom>
          <a:solidFill>
            <a:srgbClr val="A6A6A6"/>
          </a:solidFill>
        </p:spPr>
        <p:txBody>
          <a:bodyPr wrap="square" rtlCol="0">
            <a:spAutoFit/>
          </a:bodyPr>
          <a:lstStyle/>
          <a:p>
            <a:r>
              <a:rPr lang="en-US" b="1" dirty="0" smtClean="0"/>
              <a:t>MLTs</a:t>
            </a:r>
            <a:endParaRPr lang="en-US" b="1" dirty="0"/>
          </a:p>
        </p:txBody>
      </p:sp>
      <p:pic>
        <p:nvPicPr>
          <p:cNvPr id="113"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885810" y="4747199"/>
            <a:ext cx="195262"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4"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200400" y="4747199"/>
            <a:ext cx="195262"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5"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515519" y="4747199"/>
            <a:ext cx="195262"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5811583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Why its important</a:t>
            </a:r>
          </a:p>
          <a:p>
            <a:r>
              <a:rPr lang="en-US" dirty="0" smtClean="0"/>
              <a:t>What is the Status of NMR,IMR, optimal infant and young child feeding practices </a:t>
            </a:r>
          </a:p>
          <a:p>
            <a:r>
              <a:rPr lang="en-US" dirty="0" smtClean="0"/>
              <a:t>How to enhance optimal practices and What national programmes demand </a:t>
            </a:r>
          </a:p>
          <a:p>
            <a:r>
              <a:rPr lang="en-US" dirty="0" smtClean="0"/>
              <a:t>How we plan to work with Govt. of HP</a:t>
            </a:r>
          </a:p>
          <a:p>
            <a:r>
              <a:rPr lang="en-US" dirty="0" smtClean="0"/>
              <a:t>About BPNI</a:t>
            </a:r>
          </a:p>
          <a:p>
            <a:r>
              <a:rPr lang="en-US" dirty="0" smtClean="0"/>
              <a:t>Video of Lalitpur Success</a:t>
            </a:r>
          </a:p>
          <a:p>
            <a:endParaRPr lang="en-US" dirty="0"/>
          </a:p>
        </p:txBody>
      </p:sp>
      <p:sp>
        <p:nvSpPr>
          <p:cNvPr id="3" name="Title 2"/>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xmlns="" val="2337050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Non of districts 12</a:t>
            </a:r>
          </a:p>
          <a:p>
            <a:r>
              <a:rPr lang="en-US" dirty="0" smtClean="0"/>
              <a:t>Number of AWC ~ 18,000</a:t>
            </a:r>
          </a:p>
          <a:p>
            <a:r>
              <a:rPr lang="en-US" dirty="0" smtClean="0"/>
              <a:t>Number of Training courses required = 600</a:t>
            </a:r>
          </a:p>
          <a:p>
            <a:r>
              <a:rPr lang="en-US" dirty="0" smtClean="0"/>
              <a:t>Per district ~ 50</a:t>
            </a:r>
          </a:p>
          <a:p>
            <a:r>
              <a:rPr lang="en-US" dirty="0" smtClean="0"/>
              <a:t>Propose 4 MLT courses with 96 trainers </a:t>
            </a:r>
          </a:p>
          <a:p>
            <a:r>
              <a:rPr lang="en-US" dirty="0" smtClean="0"/>
              <a:t>This can finish the work in 15 month if they do one 4 -day training in a month for FLWs</a:t>
            </a:r>
          </a:p>
          <a:p>
            <a:endParaRPr lang="en-US" dirty="0" smtClean="0"/>
          </a:p>
          <a:p>
            <a:endParaRPr lang="en-US" dirty="0"/>
          </a:p>
        </p:txBody>
      </p:sp>
      <p:sp>
        <p:nvSpPr>
          <p:cNvPr id="3" name="Title 2"/>
          <p:cNvSpPr>
            <a:spLocks noGrp="1"/>
          </p:cNvSpPr>
          <p:nvPr>
            <p:ph type="title"/>
          </p:nvPr>
        </p:nvSpPr>
        <p:spPr/>
        <p:txBody>
          <a:bodyPr/>
          <a:lstStyle/>
          <a:p>
            <a:r>
              <a:rPr lang="en-US" dirty="0" smtClean="0"/>
              <a:t>Plans</a:t>
            </a:r>
            <a:endParaRPr lang="en-US" dirty="0"/>
          </a:p>
        </p:txBody>
      </p:sp>
    </p:spTree>
    <p:extLst>
      <p:ext uri="{BB962C8B-B14F-4D97-AF65-F5344CB8AC3E}">
        <p14:creationId xmlns:p14="http://schemas.microsoft.com/office/powerpoint/2010/main" xmlns="" val="1671088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dirty="0" smtClean="0"/>
          </a:p>
          <a:p>
            <a:endParaRPr lang="en-US" dirty="0"/>
          </a:p>
          <a:p>
            <a:r>
              <a:rPr lang="en-US" dirty="0" smtClean="0"/>
              <a:t> </a:t>
            </a:r>
            <a:endParaRPr lang="en-US" dirty="0"/>
          </a:p>
          <a:p>
            <a:r>
              <a:rPr lang="en-US" dirty="0"/>
              <a:t>MOWCD:</a:t>
            </a:r>
          </a:p>
        </p:txBody>
      </p:sp>
      <p:sp>
        <p:nvSpPr>
          <p:cNvPr id="2" name="Content Placeholder 1"/>
          <p:cNvSpPr>
            <a:spLocks noGrp="1"/>
          </p:cNvSpPr>
          <p:nvPr>
            <p:ph sz="half" idx="2"/>
          </p:nvPr>
        </p:nvSpPr>
        <p:spPr/>
        <p:txBody>
          <a:bodyPr/>
          <a:lstStyle/>
          <a:p>
            <a:r>
              <a:rPr lang="en-US" dirty="0" smtClean="0"/>
              <a:t>Partner with BPNI and sanction budgets</a:t>
            </a:r>
          </a:p>
          <a:p>
            <a:r>
              <a:rPr lang="en-US" dirty="0" smtClean="0"/>
              <a:t>Sign MOU </a:t>
            </a:r>
          </a:p>
          <a:p>
            <a:r>
              <a:rPr lang="en-US" dirty="0" smtClean="0"/>
              <a:t>Appoint state coordinator, logistics etc.</a:t>
            </a:r>
          </a:p>
          <a:p>
            <a:r>
              <a:rPr lang="en-US" dirty="0" smtClean="0"/>
              <a:t>Identify participants of MLT courses</a:t>
            </a:r>
          </a:p>
          <a:p>
            <a:r>
              <a:rPr lang="en-US" dirty="0" smtClean="0"/>
              <a:t>Organize and plan 4 day training for the frontline workers</a:t>
            </a:r>
          </a:p>
          <a:p>
            <a:endParaRPr lang="en-US" dirty="0"/>
          </a:p>
        </p:txBody>
      </p:sp>
      <p:sp>
        <p:nvSpPr>
          <p:cNvPr id="5" name="Text Placeholder 4"/>
          <p:cNvSpPr>
            <a:spLocks noGrp="1"/>
          </p:cNvSpPr>
          <p:nvPr>
            <p:ph type="body" sz="quarter" idx="3"/>
          </p:nvPr>
        </p:nvSpPr>
        <p:spPr/>
        <p:txBody>
          <a:bodyPr/>
          <a:lstStyle/>
          <a:p>
            <a:r>
              <a:rPr lang="en-US" dirty="0" smtClean="0"/>
              <a:t>BPNI</a:t>
            </a:r>
            <a:endParaRPr lang="en-US" dirty="0"/>
          </a:p>
        </p:txBody>
      </p:sp>
      <p:sp>
        <p:nvSpPr>
          <p:cNvPr id="6" name="Content Placeholder 5"/>
          <p:cNvSpPr>
            <a:spLocks noGrp="1"/>
          </p:cNvSpPr>
          <p:nvPr>
            <p:ph sz="quarter" idx="4"/>
          </p:nvPr>
        </p:nvSpPr>
        <p:spPr/>
        <p:txBody>
          <a:bodyPr/>
          <a:lstStyle/>
          <a:p>
            <a:r>
              <a:rPr lang="en-US" dirty="0"/>
              <a:t>BPNI: Provide trainers for MLT courses</a:t>
            </a:r>
          </a:p>
          <a:p>
            <a:r>
              <a:rPr lang="en-US" dirty="0"/>
              <a:t>Training kits</a:t>
            </a:r>
          </a:p>
          <a:p>
            <a:r>
              <a:rPr lang="en-US" dirty="0"/>
              <a:t>Monitoring and </a:t>
            </a:r>
            <a:r>
              <a:rPr lang="en-US" dirty="0" smtClean="0"/>
              <a:t>evaluation</a:t>
            </a:r>
          </a:p>
          <a:p>
            <a:r>
              <a:rPr lang="en-US" dirty="0" smtClean="0"/>
              <a:t>Supply training and IEC materials if required for FWs</a:t>
            </a:r>
          </a:p>
          <a:p>
            <a:r>
              <a:rPr lang="en-US" dirty="0" smtClean="0"/>
              <a:t>Refresher if needed</a:t>
            </a:r>
          </a:p>
          <a:p>
            <a:endParaRPr lang="en-US" dirty="0"/>
          </a:p>
          <a:p>
            <a:endParaRPr lang="en-US" dirty="0"/>
          </a:p>
        </p:txBody>
      </p:sp>
      <p:sp>
        <p:nvSpPr>
          <p:cNvPr id="3" name="Title 2"/>
          <p:cNvSpPr>
            <a:spLocks noGrp="1"/>
          </p:cNvSpPr>
          <p:nvPr>
            <p:ph type="title"/>
          </p:nvPr>
        </p:nvSpPr>
        <p:spPr/>
        <p:txBody>
          <a:bodyPr/>
          <a:lstStyle/>
          <a:p>
            <a:r>
              <a:rPr lang="en-US" dirty="0" smtClean="0"/>
              <a:t>What are our roles</a:t>
            </a:r>
            <a:endParaRPr lang="en-US" dirty="0"/>
          </a:p>
        </p:txBody>
      </p:sp>
    </p:spTree>
    <p:extLst>
      <p:ext uri="{BB962C8B-B14F-4D97-AF65-F5344CB8AC3E}">
        <p14:creationId xmlns:p14="http://schemas.microsoft.com/office/powerpoint/2010/main" xmlns="" val="9523743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167" y="3421124"/>
            <a:ext cx="2563515" cy="394829"/>
          </a:xfrm>
        </p:spPr>
        <p:txBody>
          <a:bodyPr/>
          <a:lstStyle/>
          <a:p>
            <a:pPr marL="0" indent="19050">
              <a:buNone/>
            </a:pPr>
            <a:r>
              <a:rPr lang="en-US" sz="1600" b="1" i="1" dirty="0" smtClean="0"/>
              <a:t>Trainer's Guide to train IYCF counseling specialist or middle level trainer</a:t>
            </a:r>
            <a:endParaRPr lang="en-IN" sz="1600" dirty="0" smtClean="0"/>
          </a:p>
        </p:txBody>
      </p:sp>
      <p:sp>
        <p:nvSpPr>
          <p:cNvPr id="3" name="Title 2"/>
          <p:cNvSpPr>
            <a:spLocks noGrp="1"/>
          </p:cNvSpPr>
          <p:nvPr>
            <p:ph type="title"/>
          </p:nvPr>
        </p:nvSpPr>
        <p:spPr/>
        <p:txBody>
          <a:bodyPr>
            <a:normAutofit fontScale="90000"/>
          </a:bodyPr>
          <a:lstStyle/>
          <a:p>
            <a:r>
              <a:rPr lang="en-IN" dirty="0" smtClean="0"/>
              <a:t>‘4 in 1’ training programme - Course Material</a:t>
            </a:r>
            <a:endParaRPr lang="en-IN" dirty="0"/>
          </a:p>
        </p:txBody>
      </p:sp>
      <p:pic>
        <p:nvPicPr>
          <p:cNvPr id="29700" name="Picture 4" descr="overhead cd"/>
          <p:cNvPicPr>
            <a:picLocks noChangeAspect="1" noChangeArrowheads="1"/>
          </p:cNvPicPr>
          <p:nvPr/>
        </p:nvPicPr>
        <p:blipFill>
          <a:blip r:embed="rId2" cstate="email"/>
          <a:srcRect/>
          <a:stretch>
            <a:fillRect/>
          </a:stretch>
        </p:blipFill>
        <p:spPr bwMode="auto">
          <a:xfrm>
            <a:off x="2711682" y="1568955"/>
            <a:ext cx="866775" cy="866775"/>
          </a:xfrm>
          <a:prstGeom prst="rect">
            <a:avLst/>
          </a:prstGeom>
          <a:noFill/>
          <a:ln w="19050">
            <a:solidFill>
              <a:schemeClr val="tx1"/>
            </a:solidFill>
            <a:miter lim="800000"/>
            <a:headEnd/>
            <a:tailEnd/>
          </a:ln>
        </p:spPr>
      </p:pic>
      <p:sp>
        <p:nvSpPr>
          <p:cNvPr id="7" name="TextBox 6"/>
          <p:cNvSpPr txBox="1"/>
          <p:nvPr/>
        </p:nvSpPr>
        <p:spPr>
          <a:xfrm>
            <a:off x="2244912" y="2713559"/>
            <a:ext cx="1922571" cy="584776"/>
          </a:xfrm>
          <a:prstGeom prst="rect">
            <a:avLst/>
          </a:prstGeom>
          <a:noFill/>
        </p:spPr>
        <p:txBody>
          <a:bodyPr wrap="square" rtlCol="0">
            <a:spAutoFit/>
          </a:bodyPr>
          <a:lstStyle/>
          <a:p>
            <a:r>
              <a:rPr lang="en-US" sz="1600" b="1" dirty="0" smtClean="0"/>
              <a:t>CD  PowerPoint of AV aids</a:t>
            </a:r>
            <a:endParaRPr lang="en-IN" sz="1600" b="1" dirty="0"/>
          </a:p>
        </p:txBody>
      </p:sp>
      <p:pic>
        <p:nvPicPr>
          <p:cNvPr id="29701" name="Picture 5" descr="mlt"/>
          <p:cNvPicPr>
            <a:picLocks noChangeAspect="1" noChangeArrowheads="1"/>
          </p:cNvPicPr>
          <p:nvPr/>
        </p:nvPicPr>
        <p:blipFill>
          <a:blip r:embed="rId3" cstate="email"/>
          <a:srcRect/>
          <a:stretch>
            <a:fillRect/>
          </a:stretch>
        </p:blipFill>
        <p:spPr bwMode="auto">
          <a:xfrm>
            <a:off x="635051" y="1331069"/>
            <a:ext cx="1478332" cy="2090055"/>
          </a:xfrm>
          <a:prstGeom prst="rect">
            <a:avLst/>
          </a:prstGeom>
          <a:noFill/>
          <a:ln w="19050">
            <a:solidFill>
              <a:schemeClr val="tx1"/>
            </a:solidFill>
            <a:miter lim="800000"/>
            <a:headEnd/>
            <a:tailEnd/>
          </a:ln>
        </p:spPr>
      </p:pic>
      <p:pic>
        <p:nvPicPr>
          <p:cNvPr id="29702" name="Picture 6" descr="TRG AID -Hindi (2011)"/>
          <p:cNvPicPr>
            <a:picLocks noChangeAspect="1" noChangeArrowheads="1"/>
          </p:cNvPicPr>
          <p:nvPr/>
        </p:nvPicPr>
        <p:blipFill>
          <a:blip r:embed="rId4" cstate="email"/>
          <a:srcRect/>
          <a:stretch>
            <a:fillRect/>
          </a:stretch>
        </p:blipFill>
        <p:spPr bwMode="auto">
          <a:xfrm>
            <a:off x="4394146" y="1562337"/>
            <a:ext cx="2108130" cy="1537178"/>
          </a:xfrm>
          <a:prstGeom prst="rect">
            <a:avLst/>
          </a:prstGeom>
          <a:noFill/>
          <a:ln w="19050">
            <a:solidFill>
              <a:schemeClr val="tx1"/>
            </a:solidFill>
            <a:miter lim="800000"/>
            <a:headEnd/>
            <a:tailEnd/>
          </a:ln>
        </p:spPr>
      </p:pic>
      <p:pic>
        <p:nvPicPr>
          <p:cNvPr id="29703" name="Picture 7" descr="Cover Frontline workers"/>
          <p:cNvPicPr>
            <a:picLocks noChangeAspect="1" noChangeArrowheads="1"/>
          </p:cNvPicPr>
          <p:nvPr/>
        </p:nvPicPr>
        <p:blipFill>
          <a:blip r:embed="rId5" cstate="email"/>
          <a:srcRect/>
          <a:stretch>
            <a:fillRect/>
          </a:stretch>
        </p:blipFill>
        <p:spPr bwMode="auto">
          <a:xfrm>
            <a:off x="7096125" y="1423535"/>
            <a:ext cx="1383625" cy="1776866"/>
          </a:xfrm>
          <a:prstGeom prst="rect">
            <a:avLst/>
          </a:prstGeom>
          <a:noFill/>
          <a:ln w="19050">
            <a:solidFill>
              <a:schemeClr val="tx1"/>
            </a:solidFill>
            <a:miter lim="800000"/>
            <a:headEnd/>
            <a:tailEnd/>
          </a:ln>
        </p:spPr>
      </p:pic>
      <p:pic>
        <p:nvPicPr>
          <p:cNvPr id="29704" name="Picture 8" descr="flip"/>
          <p:cNvPicPr>
            <a:picLocks noChangeAspect="1" noChangeArrowheads="1"/>
          </p:cNvPicPr>
          <p:nvPr/>
        </p:nvPicPr>
        <p:blipFill>
          <a:blip r:embed="rId6" cstate="email"/>
          <a:srcRect/>
          <a:stretch>
            <a:fillRect/>
          </a:stretch>
        </p:blipFill>
        <p:spPr bwMode="auto">
          <a:xfrm>
            <a:off x="623887" y="4461641"/>
            <a:ext cx="1819903" cy="1403131"/>
          </a:xfrm>
          <a:prstGeom prst="rect">
            <a:avLst/>
          </a:prstGeom>
          <a:noFill/>
          <a:ln w="19050">
            <a:solidFill>
              <a:schemeClr val="tx1"/>
            </a:solidFill>
            <a:miter lim="800000"/>
            <a:headEnd/>
            <a:tailEnd/>
          </a:ln>
        </p:spPr>
      </p:pic>
      <p:pic>
        <p:nvPicPr>
          <p:cNvPr id="29705" name="Picture 9" descr="parents book-english"/>
          <p:cNvPicPr>
            <a:picLocks noChangeAspect="1" noChangeArrowheads="1"/>
          </p:cNvPicPr>
          <p:nvPr/>
        </p:nvPicPr>
        <p:blipFill>
          <a:blip r:embed="rId7" cstate="email"/>
          <a:srcRect/>
          <a:stretch>
            <a:fillRect/>
          </a:stretch>
        </p:blipFill>
        <p:spPr bwMode="auto">
          <a:xfrm>
            <a:off x="4735260" y="4155082"/>
            <a:ext cx="1174680" cy="1729983"/>
          </a:xfrm>
          <a:prstGeom prst="rect">
            <a:avLst/>
          </a:prstGeom>
          <a:noFill/>
          <a:ln w="19050">
            <a:solidFill>
              <a:schemeClr val="tx1"/>
            </a:solidFill>
            <a:miter lim="800000"/>
            <a:headEnd/>
            <a:tailEnd/>
          </a:ln>
        </p:spPr>
      </p:pic>
      <p:sp>
        <p:nvSpPr>
          <p:cNvPr id="29707" name="Rectangle 11"/>
          <p:cNvSpPr>
            <a:spLocks noChangeArrowheads="1"/>
          </p:cNvSpPr>
          <p:nvPr/>
        </p:nvSpPr>
        <p:spPr bwMode="auto">
          <a:xfrm>
            <a:off x="4015582" y="5806235"/>
            <a:ext cx="2963917"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ko-KR" sz="1600" b="1" i="1" u="none" strike="noStrike" cap="none" normalizeH="0" baseline="0" dirty="0" smtClean="0">
                <a:ln>
                  <a:noFill/>
                </a:ln>
                <a:solidFill>
                  <a:schemeClr val="tx1"/>
                </a:solidFill>
                <a:effectLst/>
                <a:ea typeface="Times New Roman" pitchFamily="18" charset="0"/>
                <a:cs typeface="Arial" pitchFamily="34" charset="0"/>
              </a:rPr>
              <a:t>Breastfeeding and Complementary Feeding - A Guide for Parents</a:t>
            </a:r>
            <a:endParaRPr kumimoji="0" lang="en-US" altLang="ko-KR" sz="1600" b="0" i="0" u="none" strike="noStrike" cap="none" normalizeH="0" baseline="0" dirty="0" smtClean="0">
              <a:ln>
                <a:noFill/>
              </a:ln>
              <a:solidFill>
                <a:schemeClr val="tx1"/>
              </a:solidFill>
              <a:effectLst/>
              <a:cs typeface="Arial" pitchFamily="34" charset="0"/>
            </a:endParaRPr>
          </a:p>
        </p:txBody>
      </p:sp>
      <p:sp>
        <p:nvSpPr>
          <p:cNvPr id="29708" name="Rectangle 12"/>
          <p:cNvSpPr>
            <a:spLocks noChangeArrowheads="1"/>
          </p:cNvSpPr>
          <p:nvPr/>
        </p:nvSpPr>
        <p:spPr bwMode="auto">
          <a:xfrm>
            <a:off x="436456" y="5806235"/>
            <a:ext cx="313153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600" b="1" i="1" u="none" strike="noStrike" cap="none" normalizeH="0" baseline="0" dirty="0" smtClean="0">
                <a:ln>
                  <a:noFill/>
                </a:ln>
                <a:solidFill>
                  <a:schemeClr val="tx1"/>
                </a:solidFill>
                <a:effectLst/>
                <a:ea typeface="Times New Roman" pitchFamily="18" charset="0"/>
                <a:cs typeface="Arial" pitchFamily="34" charset="0"/>
              </a:rPr>
              <a:t>Breastfeeding and Complementary Feeding - Counseling Guide for Frontline Workers</a:t>
            </a:r>
            <a:endParaRPr kumimoji="0" lang="en-US" altLang="ko-KR" sz="1600" b="0" i="0" u="none" strike="noStrike" cap="none" normalizeH="0" baseline="0" dirty="0" smtClean="0">
              <a:ln>
                <a:noFill/>
              </a:ln>
              <a:solidFill>
                <a:schemeClr val="tx1"/>
              </a:solidFill>
              <a:effectLst/>
              <a:cs typeface="Arial" pitchFamily="34" charset="0"/>
            </a:endParaRPr>
          </a:p>
        </p:txBody>
      </p:sp>
      <p:sp>
        <p:nvSpPr>
          <p:cNvPr id="29709" name="Rectangle 13"/>
          <p:cNvSpPr>
            <a:spLocks noChangeArrowheads="1"/>
          </p:cNvSpPr>
          <p:nvPr/>
        </p:nvSpPr>
        <p:spPr bwMode="auto">
          <a:xfrm>
            <a:off x="6903938" y="3292733"/>
            <a:ext cx="2002221" cy="5847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ko-KR" sz="1600" b="1" i="1" u="none" strike="noStrike" cap="none" normalizeH="0" baseline="0" dirty="0" smtClean="0">
                <a:ln>
                  <a:noFill/>
                </a:ln>
                <a:solidFill>
                  <a:schemeClr val="tx1"/>
                </a:solidFill>
                <a:effectLst/>
                <a:ea typeface="Times New Roman" pitchFamily="18" charset="0"/>
                <a:cs typeface="Arial" pitchFamily="34" charset="0"/>
              </a:rPr>
              <a:t>Manual for family counselors</a:t>
            </a:r>
            <a:endParaRPr kumimoji="0" lang="en-US" altLang="ko-KR" sz="1600" b="0" i="0" u="none" strike="noStrike" cap="none" normalizeH="0" baseline="0" dirty="0" smtClean="0">
              <a:ln>
                <a:noFill/>
              </a:ln>
              <a:solidFill>
                <a:schemeClr val="tx1"/>
              </a:solidFill>
              <a:effectLst/>
              <a:cs typeface="Arial" pitchFamily="34" charset="0"/>
            </a:endParaRPr>
          </a:p>
        </p:txBody>
      </p:sp>
      <p:sp>
        <p:nvSpPr>
          <p:cNvPr id="29710" name="Rectangle 14"/>
          <p:cNvSpPr>
            <a:spLocks noChangeArrowheads="1"/>
          </p:cNvSpPr>
          <p:nvPr/>
        </p:nvSpPr>
        <p:spPr bwMode="auto">
          <a:xfrm>
            <a:off x="4394146" y="3066449"/>
            <a:ext cx="210813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ko-KR" sz="1600" b="1" i="1" u="none" strike="noStrike" cap="none" normalizeH="0" baseline="0" dirty="0" smtClean="0">
                <a:ln>
                  <a:noFill/>
                </a:ln>
                <a:solidFill>
                  <a:schemeClr val="tx1"/>
                </a:solidFill>
                <a:effectLst/>
                <a:ea typeface="Times New Roman" pitchFamily="18" charset="0"/>
                <a:cs typeface="Arial" pitchFamily="34" charset="0"/>
              </a:rPr>
              <a:t>Training Aids for trainers of family counselors</a:t>
            </a:r>
            <a:endParaRPr kumimoji="0" lang="en-US" altLang="ko-KR" sz="16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xmlns="" val="79625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rotWithShape="1">
          <a:blip r:embed="rId2" cstate="email"/>
          <a:srcRect l="-362" r="-362"/>
          <a:stretch/>
        </p:blipFill>
        <p:spPr>
          <a:xfrm>
            <a:off x="338658" y="1600200"/>
            <a:ext cx="3175000" cy="4525963"/>
          </a:xfrm>
          <a:ln w="25400">
            <a:solidFill>
              <a:srgbClr val="000000">
                <a:alpha val="58000"/>
              </a:srgbClr>
            </a:solidFill>
          </a:ln>
        </p:spPr>
      </p:pic>
      <p:sp>
        <p:nvSpPr>
          <p:cNvPr id="6" name="Content Placeholder 5"/>
          <p:cNvSpPr>
            <a:spLocks noGrp="1"/>
          </p:cNvSpPr>
          <p:nvPr>
            <p:ph sz="half" idx="2"/>
          </p:nvPr>
        </p:nvSpPr>
        <p:spPr>
          <a:xfrm>
            <a:off x="4275667" y="1896538"/>
            <a:ext cx="4635499" cy="4525963"/>
          </a:xfrm>
        </p:spPr>
        <p:txBody>
          <a:bodyPr/>
          <a:lstStyle/>
          <a:p>
            <a:r>
              <a:rPr lang="en-US" b="1" dirty="0" smtClean="0"/>
              <a:t>BPNI – founded in 1991</a:t>
            </a:r>
          </a:p>
          <a:p>
            <a:r>
              <a:rPr lang="en-US" b="1" dirty="0" smtClean="0"/>
              <a:t>Registered under SRA-1860 (S-23144)</a:t>
            </a:r>
          </a:p>
          <a:p>
            <a:r>
              <a:rPr lang="en-US" b="1" dirty="0" smtClean="0"/>
              <a:t>More than 3600 members</a:t>
            </a:r>
          </a:p>
          <a:p>
            <a:r>
              <a:rPr lang="en-US" b="1" dirty="0" smtClean="0"/>
              <a:t>Elected CCC to take decisions</a:t>
            </a:r>
          </a:p>
          <a:p>
            <a:r>
              <a:rPr lang="en-US" b="1" dirty="0" err="1"/>
              <a:t>Gazetted</a:t>
            </a:r>
            <a:r>
              <a:rPr lang="en-US" b="1" dirty="0"/>
              <a:t> </a:t>
            </a:r>
            <a:r>
              <a:rPr lang="en-US" b="1" dirty="0" err="1"/>
              <a:t>organisation</a:t>
            </a:r>
            <a:r>
              <a:rPr lang="en-US" b="1" dirty="0"/>
              <a:t> to monitor IMS Act</a:t>
            </a:r>
          </a:p>
          <a:p>
            <a:pPr marL="0" indent="0">
              <a:buNone/>
            </a:pPr>
            <a:endParaRPr lang="en-US" dirty="0" smtClean="0"/>
          </a:p>
          <a:p>
            <a:endParaRPr lang="en-US" dirty="0" smtClean="0"/>
          </a:p>
          <a:p>
            <a:endParaRPr lang="en-US" dirty="0" smtClean="0"/>
          </a:p>
          <a:p>
            <a:endParaRPr lang="en-US" dirty="0"/>
          </a:p>
        </p:txBody>
      </p:sp>
      <p:sp>
        <p:nvSpPr>
          <p:cNvPr id="4" name="Title 3"/>
          <p:cNvSpPr>
            <a:spLocks noGrp="1"/>
          </p:cNvSpPr>
          <p:nvPr>
            <p:ph type="title"/>
          </p:nvPr>
        </p:nvSpPr>
        <p:spPr/>
        <p:txBody>
          <a:bodyPr>
            <a:normAutofit fontScale="90000"/>
          </a:bodyPr>
          <a:lstStyle/>
          <a:p>
            <a:r>
              <a:rPr lang="en-US" dirty="0" smtClean="0"/>
              <a:t>Breastfeeding Promotion Network of India</a:t>
            </a:r>
            <a:endParaRPr lang="en-US" dirty="0"/>
          </a:p>
        </p:txBody>
      </p:sp>
    </p:spTree>
    <p:extLst>
      <p:ext uri="{BB962C8B-B14F-4D97-AF65-F5344CB8AC3E}">
        <p14:creationId xmlns:p14="http://schemas.microsoft.com/office/powerpoint/2010/main" xmlns="" val="11344596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500" y="76200"/>
            <a:ext cx="7810500" cy="1143000"/>
          </a:xfrm>
        </p:spPr>
        <p:txBody>
          <a:bodyPr>
            <a:normAutofit fontScale="90000"/>
          </a:bodyPr>
          <a:lstStyle/>
          <a:p>
            <a:r>
              <a:rPr lang="en-US" dirty="0" smtClean="0"/>
              <a:t>BPNI secretariat – technical and administrative team of 14 persons</a:t>
            </a:r>
            <a:endParaRPr lang="en-US" dirty="0"/>
          </a:p>
        </p:txBody>
      </p:sp>
      <p:sp>
        <p:nvSpPr>
          <p:cNvPr id="6" name="Content Placeholder 5"/>
          <p:cNvSpPr>
            <a:spLocks noGrp="1"/>
          </p:cNvSpPr>
          <p:nvPr>
            <p:ph idx="1"/>
          </p:nvPr>
        </p:nvSpPr>
        <p:spPr/>
        <p:txBody>
          <a:bodyPr/>
          <a:lstStyle/>
          <a:p>
            <a:endParaRPr lang="en-US" dirty="0"/>
          </a:p>
        </p:txBody>
      </p:sp>
      <p:pic>
        <p:nvPicPr>
          <p:cNvPr id="1027" name="Picture 3" descr="H:\PHOTO\DSC_0084.JPG"/>
          <p:cNvPicPr>
            <a:picLocks noChangeAspect="1" noChangeArrowheads="1"/>
          </p:cNvPicPr>
          <p:nvPr/>
        </p:nvPicPr>
        <p:blipFill>
          <a:blip r:embed="rId2" cstate="email"/>
          <a:srcRect/>
          <a:stretch>
            <a:fillRect/>
          </a:stretch>
        </p:blipFill>
        <p:spPr bwMode="auto">
          <a:xfrm>
            <a:off x="457200" y="1600200"/>
            <a:ext cx="1600200" cy="1651819"/>
          </a:xfrm>
          <a:prstGeom prst="rect">
            <a:avLst/>
          </a:prstGeom>
          <a:noFill/>
        </p:spPr>
      </p:pic>
      <p:pic>
        <p:nvPicPr>
          <p:cNvPr id="1028" name="Picture 4" descr="H:\PHOTO\DSC_0301.JPG"/>
          <p:cNvPicPr>
            <a:picLocks noChangeAspect="1" noChangeArrowheads="1"/>
          </p:cNvPicPr>
          <p:nvPr/>
        </p:nvPicPr>
        <p:blipFill>
          <a:blip r:embed="rId3" cstate="email"/>
          <a:srcRect/>
          <a:stretch>
            <a:fillRect/>
          </a:stretch>
        </p:blipFill>
        <p:spPr bwMode="auto">
          <a:xfrm>
            <a:off x="2133600" y="1600200"/>
            <a:ext cx="1600200" cy="1655064"/>
          </a:xfrm>
          <a:prstGeom prst="rect">
            <a:avLst/>
          </a:prstGeom>
          <a:noFill/>
        </p:spPr>
      </p:pic>
      <p:pic>
        <p:nvPicPr>
          <p:cNvPr id="1029" name="Picture 5" descr="H:\PHOTO\DSC_0321.JPG"/>
          <p:cNvPicPr>
            <a:picLocks noChangeAspect="1" noChangeArrowheads="1"/>
          </p:cNvPicPr>
          <p:nvPr/>
        </p:nvPicPr>
        <p:blipFill>
          <a:blip r:embed="rId4" cstate="email"/>
          <a:srcRect/>
          <a:stretch>
            <a:fillRect/>
          </a:stretch>
        </p:blipFill>
        <p:spPr bwMode="auto">
          <a:xfrm>
            <a:off x="3810001" y="1600200"/>
            <a:ext cx="1523999" cy="1655064"/>
          </a:xfrm>
          <a:prstGeom prst="rect">
            <a:avLst/>
          </a:prstGeom>
          <a:noFill/>
        </p:spPr>
      </p:pic>
      <p:pic>
        <p:nvPicPr>
          <p:cNvPr id="1030" name="Picture 6" descr="H:\PHOTO\100MSDCF\DSC08583.JPG"/>
          <p:cNvPicPr>
            <a:picLocks noChangeAspect="1" noChangeArrowheads="1"/>
          </p:cNvPicPr>
          <p:nvPr/>
        </p:nvPicPr>
        <p:blipFill>
          <a:blip r:embed="rId5" cstate="email">
            <a:lum bright="10000"/>
          </a:blip>
          <a:srcRect/>
          <a:stretch>
            <a:fillRect/>
          </a:stretch>
        </p:blipFill>
        <p:spPr bwMode="auto">
          <a:xfrm>
            <a:off x="5943600" y="3429000"/>
            <a:ext cx="1385815" cy="1444752"/>
          </a:xfrm>
          <a:prstGeom prst="rect">
            <a:avLst/>
          </a:prstGeom>
          <a:noFill/>
        </p:spPr>
      </p:pic>
      <p:pic>
        <p:nvPicPr>
          <p:cNvPr id="1032" name="Picture 8" descr="H:\PHOTO\DSC_0053.JPG"/>
          <p:cNvPicPr>
            <a:picLocks noChangeAspect="1" noChangeArrowheads="1"/>
          </p:cNvPicPr>
          <p:nvPr/>
        </p:nvPicPr>
        <p:blipFill>
          <a:blip r:embed="rId6" cstate="email"/>
          <a:srcRect/>
          <a:stretch>
            <a:fillRect/>
          </a:stretch>
        </p:blipFill>
        <p:spPr bwMode="auto">
          <a:xfrm>
            <a:off x="4648200" y="3429000"/>
            <a:ext cx="1201256" cy="1447800"/>
          </a:xfrm>
          <a:prstGeom prst="rect">
            <a:avLst/>
          </a:prstGeom>
          <a:noFill/>
        </p:spPr>
      </p:pic>
      <p:pic>
        <p:nvPicPr>
          <p:cNvPr id="1033" name="Picture 9" descr="H:\PHOTO\DSC_0053.JPG"/>
          <p:cNvPicPr>
            <a:picLocks noChangeAspect="1" noChangeArrowheads="1"/>
          </p:cNvPicPr>
          <p:nvPr/>
        </p:nvPicPr>
        <p:blipFill>
          <a:blip r:embed="rId7" cstate="email"/>
          <a:srcRect/>
          <a:stretch>
            <a:fillRect/>
          </a:stretch>
        </p:blipFill>
        <p:spPr bwMode="auto">
          <a:xfrm>
            <a:off x="7467600" y="3429000"/>
            <a:ext cx="838200" cy="1447800"/>
          </a:xfrm>
          <a:prstGeom prst="rect">
            <a:avLst/>
          </a:prstGeom>
          <a:noFill/>
        </p:spPr>
      </p:pic>
      <p:pic>
        <p:nvPicPr>
          <p:cNvPr id="1034" name="Picture 10" descr="H:\PHOTO\DSC_0119.JPG"/>
          <p:cNvPicPr>
            <a:picLocks noChangeAspect="1" noChangeArrowheads="1"/>
          </p:cNvPicPr>
          <p:nvPr/>
        </p:nvPicPr>
        <p:blipFill>
          <a:blip r:embed="rId8" cstate="email"/>
          <a:srcRect/>
          <a:stretch>
            <a:fillRect/>
          </a:stretch>
        </p:blipFill>
        <p:spPr bwMode="auto">
          <a:xfrm rot="5400000" flipH="1" flipV="1">
            <a:off x="5174171" y="5097971"/>
            <a:ext cx="1447800" cy="1310258"/>
          </a:xfrm>
          <a:prstGeom prst="rect">
            <a:avLst/>
          </a:prstGeom>
          <a:noFill/>
        </p:spPr>
      </p:pic>
      <p:pic>
        <p:nvPicPr>
          <p:cNvPr id="1035" name="Picture 11" descr="H:\PHOTO\DSC_0054.JPG"/>
          <p:cNvPicPr>
            <a:picLocks noChangeAspect="1" noChangeArrowheads="1"/>
          </p:cNvPicPr>
          <p:nvPr/>
        </p:nvPicPr>
        <p:blipFill>
          <a:blip r:embed="rId9" cstate="email">
            <a:lum bright="10000"/>
          </a:blip>
          <a:srcRect/>
          <a:stretch>
            <a:fillRect/>
          </a:stretch>
        </p:blipFill>
        <p:spPr bwMode="auto">
          <a:xfrm>
            <a:off x="7086600" y="1600200"/>
            <a:ext cx="1600200" cy="1680210"/>
          </a:xfrm>
          <a:prstGeom prst="rect">
            <a:avLst/>
          </a:prstGeom>
          <a:noFill/>
        </p:spPr>
      </p:pic>
      <p:pic>
        <p:nvPicPr>
          <p:cNvPr id="1036" name="Picture 12" descr="H:\PHOTO\DSC_0092.JPG"/>
          <p:cNvPicPr>
            <a:picLocks noChangeAspect="1" noChangeArrowheads="1"/>
          </p:cNvPicPr>
          <p:nvPr/>
        </p:nvPicPr>
        <p:blipFill>
          <a:blip r:embed="rId10" cstate="email"/>
          <a:srcRect/>
          <a:stretch>
            <a:fillRect/>
          </a:stretch>
        </p:blipFill>
        <p:spPr bwMode="auto">
          <a:xfrm>
            <a:off x="3795142" y="5032248"/>
            <a:ext cx="1364309" cy="1444752"/>
          </a:xfrm>
          <a:prstGeom prst="rect">
            <a:avLst/>
          </a:prstGeom>
          <a:noFill/>
        </p:spPr>
      </p:pic>
      <p:pic>
        <p:nvPicPr>
          <p:cNvPr id="1037" name="Picture 13" descr="H:\PHOTO\DSC_0134.JPG"/>
          <p:cNvPicPr>
            <a:picLocks noChangeAspect="1" noChangeArrowheads="1"/>
          </p:cNvPicPr>
          <p:nvPr/>
        </p:nvPicPr>
        <p:blipFill>
          <a:blip r:embed="rId11" cstate="email"/>
          <a:srcRect/>
          <a:stretch>
            <a:fillRect/>
          </a:stretch>
        </p:blipFill>
        <p:spPr bwMode="auto">
          <a:xfrm>
            <a:off x="2271142" y="5032248"/>
            <a:ext cx="1433438" cy="1444752"/>
          </a:xfrm>
          <a:prstGeom prst="rect">
            <a:avLst/>
          </a:prstGeom>
          <a:noFill/>
        </p:spPr>
      </p:pic>
      <p:pic>
        <p:nvPicPr>
          <p:cNvPr id="1039" name="Picture 15" descr="I:\NUPUR WORK Folder 2014\office pictures\parwanoo 2014\DSC06311.JPG"/>
          <p:cNvPicPr>
            <a:picLocks noChangeAspect="1" noChangeArrowheads="1"/>
          </p:cNvPicPr>
          <p:nvPr/>
        </p:nvPicPr>
        <p:blipFill>
          <a:blip r:embed="rId12" cstate="email">
            <a:lum bright="10000"/>
          </a:blip>
          <a:srcRect/>
          <a:stretch>
            <a:fillRect/>
          </a:stretch>
        </p:blipFill>
        <p:spPr bwMode="auto">
          <a:xfrm>
            <a:off x="838200" y="3425952"/>
            <a:ext cx="1444752" cy="1444752"/>
          </a:xfrm>
          <a:prstGeom prst="rect">
            <a:avLst/>
          </a:prstGeom>
          <a:noFill/>
        </p:spPr>
      </p:pic>
      <p:pic>
        <p:nvPicPr>
          <p:cNvPr id="1040" name="Picture 16" descr="I:\NUPUR WORK Folder 2014\office pictures\parwanoo 2014\DSC07598.JPG"/>
          <p:cNvPicPr>
            <a:picLocks noChangeAspect="1" noChangeArrowheads="1"/>
          </p:cNvPicPr>
          <p:nvPr/>
        </p:nvPicPr>
        <p:blipFill>
          <a:blip r:embed="rId13" cstate="email">
            <a:lum bright="10000"/>
          </a:blip>
          <a:srcRect/>
          <a:stretch>
            <a:fillRect/>
          </a:stretch>
        </p:blipFill>
        <p:spPr bwMode="auto">
          <a:xfrm>
            <a:off x="5410200" y="1600200"/>
            <a:ext cx="1551623" cy="1655064"/>
          </a:xfrm>
          <a:prstGeom prst="rect">
            <a:avLst/>
          </a:prstGeom>
          <a:noFill/>
        </p:spPr>
      </p:pic>
      <p:pic>
        <p:nvPicPr>
          <p:cNvPr id="1041" name="Picture 17" descr="I:\NUPUR WORK Folder 2014\office pictures\parwanoo 2014\DSC07602.JPG"/>
          <p:cNvPicPr>
            <a:picLocks noChangeAspect="1" noChangeArrowheads="1"/>
          </p:cNvPicPr>
          <p:nvPr/>
        </p:nvPicPr>
        <p:blipFill>
          <a:blip r:embed="rId14" cstate="email"/>
          <a:srcRect/>
          <a:stretch>
            <a:fillRect/>
          </a:stretch>
        </p:blipFill>
        <p:spPr bwMode="auto">
          <a:xfrm>
            <a:off x="2438400" y="3429000"/>
            <a:ext cx="1155802" cy="1444752"/>
          </a:xfrm>
          <a:prstGeom prst="rect">
            <a:avLst/>
          </a:prstGeom>
          <a:noFill/>
        </p:spPr>
      </p:pic>
      <p:pic>
        <p:nvPicPr>
          <p:cNvPr id="1042" name="Picture 18" descr="I:\NUPUR WORK Folder 2014\office pictures\parwanoo 2014\DSC07602.JPG"/>
          <p:cNvPicPr>
            <a:picLocks noChangeAspect="1" noChangeArrowheads="1"/>
          </p:cNvPicPr>
          <p:nvPr/>
        </p:nvPicPr>
        <p:blipFill>
          <a:blip r:embed="rId15" cstate="email"/>
          <a:srcRect/>
          <a:stretch>
            <a:fillRect/>
          </a:stretch>
        </p:blipFill>
        <p:spPr bwMode="auto">
          <a:xfrm>
            <a:off x="3657600" y="3425952"/>
            <a:ext cx="866851" cy="1444752"/>
          </a:xfrm>
          <a:prstGeom prst="rect">
            <a:avLst/>
          </a:prstGeom>
          <a:noFill/>
        </p:spPr>
      </p:pic>
    </p:spTree>
    <p:extLst>
      <p:ext uri="{BB962C8B-B14F-4D97-AF65-F5344CB8AC3E}">
        <p14:creationId xmlns:p14="http://schemas.microsoft.com/office/powerpoint/2010/main" xmlns="" val="33346413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Advocacy</a:t>
            </a:r>
          </a:p>
          <a:p>
            <a:r>
              <a:rPr lang="en-US" dirty="0" smtClean="0"/>
              <a:t>Capacity Building</a:t>
            </a:r>
          </a:p>
          <a:p>
            <a:r>
              <a:rPr lang="en-US" dirty="0" smtClean="0"/>
              <a:t>Monitoring of violations of the IMS Act</a:t>
            </a:r>
          </a:p>
          <a:p>
            <a:r>
              <a:rPr lang="en-US" dirty="0" smtClean="0"/>
              <a:t>Research</a:t>
            </a:r>
          </a:p>
          <a:p>
            <a:r>
              <a:rPr lang="en-US" dirty="0" smtClean="0"/>
              <a:t>Documentation – policy documents, position statements, news letters, reports etc.</a:t>
            </a:r>
          </a:p>
          <a:p>
            <a:r>
              <a:rPr lang="en-US" dirty="0" smtClean="0"/>
              <a:t>Expert inputs in the nutrition and health policies and  </a:t>
            </a:r>
            <a:r>
              <a:rPr lang="en-US" dirty="0" err="1" smtClean="0"/>
              <a:t>programmes</a:t>
            </a:r>
            <a:endParaRPr lang="en-US" dirty="0"/>
          </a:p>
        </p:txBody>
      </p:sp>
      <p:sp>
        <p:nvSpPr>
          <p:cNvPr id="3" name="Title 2"/>
          <p:cNvSpPr>
            <a:spLocks noGrp="1"/>
          </p:cNvSpPr>
          <p:nvPr>
            <p:ph type="title"/>
          </p:nvPr>
        </p:nvSpPr>
        <p:spPr/>
        <p:txBody>
          <a:bodyPr/>
          <a:lstStyle/>
          <a:p>
            <a:r>
              <a:rPr lang="en-US" dirty="0" smtClean="0"/>
              <a:t>BPNI - Major Areas of Work</a:t>
            </a:r>
            <a:endParaRPr lang="en-US" dirty="0"/>
          </a:p>
        </p:txBody>
      </p:sp>
    </p:spTree>
    <p:extLst>
      <p:ext uri="{BB962C8B-B14F-4D97-AF65-F5344CB8AC3E}">
        <p14:creationId xmlns:p14="http://schemas.microsoft.com/office/powerpoint/2010/main" xmlns="" val="30701461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p:txBody>
          <a:bodyPr/>
          <a:lstStyle/>
          <a:p>
            <a:r>
              <a:rPr lang="en-US">
                <a:latin typeface="Calibri" charset="0"/>
              </a:rPr>
              <a:t>BPNI assists Government </a:t>
            </a:r>
          </a:p>
        </p:txBody>
      </p:sp>
      <p:sp>
        <p:nvSpPr>
          <p:cNvPr id="40962" name="Rectangle 3"/>
          <p:cNvSpPr>
            <a:spLocks noGrp="1"/>
          </p:cNvSpPr>
          <p:nvPr>
            <p:ph type="body" idx="1"/>
          </p:nvPr>
        </p:nvSpPr>
        <p:spPr/>
        <p:txBody>
          <a:bodyPr/>
          <a:lstStyle/>
          <a:p>
            <a:pPr>
              <a:lnSpc>
                <a:spcPct val="80000"/>
              </a:lnSpc>
            </a:pPr>
            <a:r>
              <a:rPr lang="en-US" sz="2800" dirty="0" smtClean="0">
                <a:latin typeface="Calibri" charset="0"/>
              </a:rPr>
              <a:t>Member</a:t>
            </a:r>
            <a:r>
              <a:rPr lang="en-US" sz="2800" dirty="0">
                <a:latin typeface="Calibri" charset="0"/>
              </a:rPr>
              <a:t>, Prime Minister's council on India</a:t>
            </a:r>
            <a:r>
              <a:rPr lang="ja-JP" altLang="en-US" sz="2800" dirty="0">
                <a:latin typeface="Calibri" charset="0"/>
              </a:rPr>
              <a:t>’</a:t>
            </a:r>
            <a:r>
              <a:rPr lang="en-US" altLang="ja-JP" sz="2800" dirty="0">
                <a:latin typeface="Calibri" charset="0"/>
              </a:rPr>
              <a:t>s nutrition challenges</a:t>
            </a:r>
          </a:p>
          <a:p>
            <a:pPr>
              <a:lnSpc>
                <a:spcPct val="80000"/>
              </a:lnSpc>
            </a:pPr>
            <a:r>
              <a:rPr lang="en-US" sz="2800" dirty="0">
                <a:latin typeface="Calibri" charset="0"/>
              </a:rPr>
              <a:t>Member, </a:t>
            </a:r>
            <a:r>
              <a:rPr lang="en-IN" sz="2800" b="1" dirty="0"/>
              <a:t>the National Steering Committee on Infant and Young Child </a:t>
            </a:r>
            <a:r>
              <a:rPr lang="en-IN" sz="2800" b="1" dirty="0" smtClean="0"/>
              <a:t>Feeding, MWCD, GOI </a:t>
            </a:r>
          </a:p>
          <a:p>
            <a:pPr>
              <a:lnSpc>
                <a:spcPct val="80000"/>
              </a:lnSpc>
            </a:pPr>
            <a:r>
              <a:rPr lang="en-US" sz="2800" dirty="0" smtClean="0">
                <a:latin typeface="Calibri" charset="0"/>
              </a:rPr>
              <a:t>Member</a:t>
            </a:r>
            <a:r>
              <a:rPr lang="en-US" sz="2800" dirty="0">
                <a:latin typeface="Calibri" charset="0"/>
              </a:rPr>
              <a:t>, 12</a:t>
            </a:r>
            <a:r>
              <a:rPr lang="en-US" sz="2800" baseline="30000" dirty="0">
                <a:latin typeface="Calibri" charset="0"/>
              </a:rPr>
              <a:t>th</a:t>
            </a:r>
            <a:r>
              <a:rPr lang="en-US" sz="2800" dirty="0">
                <a:latin typeface="Calibri" charset="0"/>
              </a:rPr>
              <a:t> five year plan working group on nutrition</a:t>
            </a:r>
          </a:p>
          <a:p>
            <a:pPr>
              <a:lnSpc>
                <a:spcPct val="80000"/>
              </a:lnSpc>
            </a:pPr>
            <a:r>
              <a:rPr lang="en-US" sz="2800" dirty="0">
                <a:latin typeface="Calibri" charset="0"/>
              </a:rPr>
              <a:t>Member, TRG on Child Health, MOH</a:t>
            </a:r>
          </a:p>
          <a:p>
            <a:pPr>
              <a:lnSpc>
                <a:spcPct val="80000"/>
              </a:lnSpc>
            </a:pPr>
            <a:r>
              <a:rPr lang="en-US" sz="2800" dirty="0">
                <a:latin typeface="Calibri" charset="0"/>
              </a:rPr>
              <a:t>Member, NAG on Nutrition, MOH</a:t>
            </a:r>
          </a:p>
          <a:p>
            <a:pPr>
              <a:lnSpc>
                <a:spcPct val="80000"/>
              </a:lnSpc>
            </a:pPr>
            <a:r>
              <a:rPr lang="en-US" sz="2800" dirty="0">
                <a:latin typeface="Calibri" charset="0"/>
              </a:rPr>
              <a:t>Member, TRG on PPTCT</a:t>
            </a:r>
          </a:p>
          <a:p>
            <a:pPr>
              <a:lnSpc>
                <a:spcPct val="80000"/>
              </a:lnSpc>
            </a:pPr>
            <a:r>
              <a:rPr lang="en-US" sz="2800" dirty="0">
                <a:latin typeface="Calibri" charset="0"/>
              </a:rPr>
              <a:t>Member, infant feeding and HIV expert group of </a:t>
            </a:r>
            <a:r>
              <a:rPr lang="en-US" sz="2800" dirty="0" smtClean="0">
                <a:latin typeface="Calibri" charset="0"/>
              </a:rPr>
              <a:t>NACO</a:t>
            </a:r>
          </a:p>
          <a:p>
            <a:pPr>
              <a:lnSpc>
                <a:spcPct val="80000"/>
              </a:lnSpc>
            </a:pPr>
            <a:r>
              <a:rPr lang="en-US" sz="2800" dirty="0" smtClean="0">
                <a:latin typeface="Calibri" charset="0"/>
              </a:rPr>
              <a:t>Member, CCNFSDU</a:t>
            </a:r>
            <a:endParaRPr lang="en-US" sz="2800" dirty="0">
              <a:latin typeface="Calibri" charset="0"/>
            </a:endParaRPr>
          </a:p>
        </p:txBody>
      </p:sp>
    </p:spTree>
    <p:extLst>
      <p:ext uri="{BB962C8B-B14F-4D97-AF65-F5344CB8AC3E}">
        <p14:creationId xmlns:p14="http://schemas.microsoft.com/office/powerpoint/2010/main" xmlns="" val="35000769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you for listening !!</a:t>
            </a: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Picture Placeholder 3"/>
          <p:cNvSpPr>
            <a:spLocks noGrp="1"/>
          </p:cNvSpPr>
          <p:nvPr>
            <p:ph type="pic" sz="quarter" idx="13"/>
          </p:nvPr>
        </p:nvSpPr>
        <p:spPr/>
      </p:sp>
      <p:pic>
        <p:nvPicPr>
          <p:cNvPr id="9" name="Content Placeholder 8" descr="IMG_1790.pdf"/>
          <p:cNvPicPr>
            <a:picLocks noGrp="1" noChangeAspect="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a:xfrm>
            <a:off x="0" y="1447800"/>
            <a:ext cx="9069113" cy="4495800"/>
          </a:xfrm>
        </p:spPr>
      </p:pic>
    </p:spTree>
    <p:extLst>
      <p:ext uri="{BB962C8B-B14F-4D97-AF65-F5344CB8AC3E}">
        <p14:creationId xmlns:p14="http://schemas.microsoft.com/office/powerpoint/2010/main" xmlns="" val="922373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Nafisa shamim Ridi (F) (Bdesh)"/>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599363" y="0"/>
            <a:ext cx="1544637"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0771" name="Rectangle 3"/>
          <p:cNvSpPr>
            <a:spLocks noChangeArrowheads="1"/>
          </p:cNvSpPr>
          <p:nvPr/>
        </p:nvSpPr>
        <p:spPr bwMode="auto">
          <a:xfrm>
            <a:off x="381000" y="3200400"/>
            <a:ext cx="1371600" cy="2895600"/>
          </a:xfrm>
          <a:prstGeom prst="rect">
            <a:avLst/>
          </a:prstGeom>
          <a:solidFill>
            <a:srgbClr val="99FF66"/>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FF66"/>
            </a:extrusionClr>
          </a:sp3d>
        </p:spPr>
        <p:txBody>
          <a:bodyPr wrap="none" anchor="ctr">
            <a:flatTx/>
          </a:bodyPr>
          <a:lstStyle/>
          <a:p>
            <a:pPr eaLnBrk="0" hangingPunct="0"/>
            <a:endParaRPr lang="en-US">
              <a:latin typeface="Tahoma" charset="0"/>
              <a:ea typeface="Osaka" charset="0"/>
              <a:cs typeface="Osaka" charset="0"/>
            </a:endParaRPr>
          </a:p>
        </p:txBody>
      </p:sp>
      <p:sp>
        <p:nvSpPr>
          <p:cNvPr id="160772" name="WordArt 4"/>
          <p:cNvSpPr>
            <a:spLocks noChangeArrowheads="1" noChangeShapeType="1" noTextEdit="1"/>
          </p:cNvSpPr>
          <p:nvPr/>
        </p:nvSpPr>
        <p:spPr bwMode="auto">
          <a:xfrm>
            <a:off x="914400" y="3733800"/>
            <a:ext cx="304800" cy="14573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1</a:t>
            </a:r>
          </a:p>
        </p:txBody>
      </p:sp>
      <p:sp>
        <p:nvSpPr>
          <p:cNvPr id="24581" name="Rectangle 6"/>
          <p:cNvSpPr>
            <a:spLocks noGrp="1" noChangeArrowheads="1"/>
          </p:cNvSpPr>
          <p:nvPr>
            <p:ph idx="1"/>
          </p:nvPr>
        </p:nvSpPr>
        <p:spPr/>
        <p:txBody>
          <a:bodyPr/>
          <a:lstStyle/>
          <a:p>
            <a:pPr>
              <a:lnSpc>
                <a:spcPct val="80000"/>
              </a:lnSpc>
              <a:buFont typeface="Arial" charset="0"/>
              <a:buNone/>
            </a:pPr>
            <a:r>
              <a:rPr lang="en-US" sz="1800" b="1">
                <a:latin typeface="Calibri" charset="0"/>
              </a:rPr>
              <a:t>Malnutrition strikes the most in infancy beginning in 3-4</a:t>
            </a:r>
            <a:r>
              <a:rPr lang="en-US" sz="1800" b="1" baseline="30000">
                <a:latin typeface="Calibri" charset="0"/>
              </a:rPr>
              <a:t>th</a:t>
            </a:r>
            <a:r>
              <a:rPr lang="en-US" sz="1800" b="1">
                <a:latin typeface="Calibri" charset="0"/>
              </a:rPr>
              <a:t> </a:t>
            </a:r>
          </a:p>
          <a:p>
            <a:pPr>
              <a:lnSpc>
                <a:spcPct val="80000"/>
              </a:lnSpc>
              <a:buFont typeface="Arial" charset="0"/>
              <a:buNone/>
            </a:pPr>
            <a:r>
              <a:rPr lang="en-US" sz="1800" b="1">
                <a:latin typeface="Calibri" charset="0"/>
              </a:rPr>
              <a:t>month, 29-30 % at 6 months, goes up and peaks about 46% </a:t>
            </a:r>
          </a:p>
          <a:p>
            <a:pPr>
              <a:lnSpc>
                <a:spcPct val="80000"/>
              </a:lnSpc>
              <a:buFont typeface="Arial" charset="0"/>
              <a:buNone/>
            </a:pPr>
            <a:r>
              <a:rPr lang="en-US" sz="1800" b="1">
                <a:latin typeface="Calibri" charset="0"/>
              </a:rPr>
              <a:t>by 18 months, flat curve after that (NFHS 3).</a:t>
            </a:r>
          </a:p>
        </p:txBody>
      </p:sp>
      <p:sp>
        <p:nvSpPr>
          <p:cNvPr id="24580" name="Rectangle 5"/>
          <p:cNvSpPr>
            <a:spLocks noGrp="1" noChangeArrowheads="1"/>
          </p:cNvSpPr>
          <p:nvPr>
            <p:ph type="title"/>
          </p:nvPr>
        </p:nvSpPr>
        <p:spPr/>
        <p:txBody>
          <a:bodyPr/>
          <a:lstStyle/>
          <a:p>
            <a:r>
              <a:rPr lang="en-US" b="1">
                <a:latin typeface="Calibri" charset="0"/>
              </a:rPr>
              <a:t>First year is critical!</a:t>
            </a:r>
          </a:p>
        </p:txBody>
      </p:sp>
      <p:sp>
        <p:nvSpPr>
          <p:cNvPr id="160775" name="Rectangle 7"/>
          <p:cNvSpPr>
            <a:spLocks noChangeArrowheads="1"/>
          </p:cNvSpPr>
          <p:nvPr/>
        </p:nvSpPr>
        <p:spPr bwMode="auto">
          <a:xfrm>
            <a:off x="2209800" y="3200400"/>
            <a:ext cx="1371600" cy="2895600"/>
          </a:xfrm>
          <a:prstGeom prst="rect">
            <a:avLst/>
          </a:prstGeom>
          <a:solidFill>
            <a:srgbClr val="FFC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CCFF"/>
            </a:extrusionClr>
          </a:sp3d>
        </p:spPr>
        <p:txBody>
          <a:bodyPr wrap="none" anchor="ctr">
            <a:flatTx/>
          </a:bodyPr>
          <a:lstStyle/>
          <a:p>
            <a:pPr eaLnBrk="0" hangingPunct="0"/>
            <a:endParaRPr lang="en-US">
              <a:latin typeface="Tahoma" charset="0"/>
              <a:ea typeface="Osaka" charset="0"/>
              <a:cs typeface="Osaka" charset="0"/>
            </a:endParaRPr>
          </a:p>
        </p:txBody>
      </p:sp>
      <p:sp>
        <p:nvSpPr>
          <p:cNvPr id="160776" name="Rectangle 8"/>
          <p:cNvSpPr>
            <a:spLocks noChangeArrowheads="1"/>
          </p:cNvSpPr>
          <p:nvPr/>
        </p:nvSpPr>
        <p:spPr bwMode="auto">
          <a:xfrm>
            <a:off x="3886200" y="3200400"/>
            <a:ext cx="1371600" cy="2895600"/>
          </a:xfrm>
          <a:prstGeom prst="rect">
            <a:avLst/>
          </a:prstGeom>
          <a:solidFill>
            <a:srgbClr val="FFC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CCFF"/>
            </a:extrusionClr>
          </a:sp3d>
        </p:spPr>
        <p:txBody>
          <a:bodyPr wrap="none" anchor="ctr">
            <a:flatTx/>
          </a:bodyPr>
          <a:lstStyle/>
          <a:p>
            <a:pPr eaLnBrk="0" hangingPunct="0"/>
            <a:endParaRPr lang="en-US">
              <a:latin typeface="Tahoma" charset="0"/>
              <a:ea typeface="Osaka" charset="0"/>
              <a:cs typeface="Osaka" charset="0"/>
            </a:endParaRPr>
          </a:p>
        </p:txBody>
      </p:sp>
      <p:sp>
        <p:nvSpPr>
          <p:cNvPr id="160777" name="WordArt 9"/>
          <p:cNvSpPr>
            <a:spLocks noChangeArrowheads="1" noChangeShapeType="1" noTextEdit="1"/>
          </p:cNvSpPr>
          <p:nvPr/>
        </p:nvSpPr>
        <p:spPr bwMode="auto">
          <a:xfrm>
            <a:off x="2590800" y="3810000"/>
            <a:ext cx="304800" cy="14573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2</a:t>
            </a:r>
          </a:p>
        </p:txBody>
      </p:sp>
      <p:sp>
        <p:nvSpPr>
          <p:cNvPr id="160778" name="WordArt 10"/>
          <p:cNvSpPr>
            <a:spLocks noChangeArrowheads="1" noChangeShapeType="1" noTextEdit="1"/>
          </p:cNvSpPr>
          <p:nvPr/>
        </p:nvSpPr>
        <p:spPr bwMode="auto">
          <a:xfrm>
            <a:off x="4343400" y="3810000"/>
            <a:ext cx="304800" cy="14573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3</a:t>
            </a:r>
          </a:p>
        </p:txBody>
      </p:sp>
      <p:sp>
        <p:nvSpPr>
          <p:cNvPr id="160779" name="Rectangle 11"/>
          <p:cNvSpPr>
            <a:spLocks noChangeArrowheads="1"/>
          </p:cNvSpPr>
          <p:nvPr/>
        </p:nvSpPr>
        <p:spPr bwMode="auto">
          <a:xfrm>
            <a:off x="5562600" y="3200400"/>
            <a:ext cx="1371600" cy="2895600"/>
          </a:xfrm>
          <a:prstGeom prst="rect">
            <a:avLst/>
          </a:prstGeom>
          <a:solidFill>
            <a:srgbClr val="FFC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CCFF"/>
            </a:extrusionClr>
          </a:sp3d>
        </p:spPr>
        <p:txBody>
          <a:bodyPr wrap="none" anchor="ctr">
            <a:flatTx/>
          </a:bodyPr>
          <a:lstStyle/>
          <a:p>
            <a:pPr eaLnBrk="0" hangingPunct="0"/>
            <a:endParaRPr lang="en-US">
              <a:latin typeface="Tahoma" charset="0"/>
              <a:ea typeface="Osaka" charset="0"/>
              <a:cs typeface="Osaka" charset="0"/>
            </a:endParaRPr>
          </a:p>
        </p:txBody>
      </p:sp>
      <p:sp>
        <p:nvSpPr>
          <p:cNvPr id="160780" name="Rectangle 12"/>
          <p:cNvSpPr>
            <a:spLocks noChangeArrowheads="1"/>
          </p:cNvSpPr>
          <p:nvPr/>
        </p:nvSpPr>
        <p:spPr bwMode="auto">
          <a:xfrm>
            <a:off x="7239000" y="3200400"/>
            <a:ext cx="1371600" cy="2895600"/>
          </a:xfrm>
          <a:prstGeom prst="rect">
            <a:avLst/>
          </a:prstGeom>
          <a:solidFill>
            <a:srgbClr val="FFC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CCFF"/>
            </a:extrusionClr>
          </a:sp3d>
        </p:spPr>
        <p:txBody>
          <a:bodyPr wrap="none" anchor="ctr">
            <a:flatTx/>
          </a:bodyPr>
          <a:lstStyle/>
          <a:p>
            <a:pPr eaLnBrk="0" hangingPunct="0"/>
            <a:endParaRPr lang="en-US">
              <a:latin typeface="Tahoma" charset="0"/>
              <a:ea typeface="Osaka" charset="0"/>
              <a:cs typeface="Osaka" charset="0"/>
            </a:endParaRPr>
          </a:p>
        </p:txBody>
      </p:sp>
      <p:sp>
        <p:nvSpPr>
          <p:cNvPr id="160781" name="WordArt 13"/>
          <p:cNvSpPr>
            <a:spLocks noChangeArrowheads="1" noChangeShapeType="1" noTextEdit="1"/>
          </p:cNvSpPr>
          <p:nvPr/>
        </p:nvSpPr>
        <p:spPr bwMode="auto">
          <a:xfrm>
            <a:off x="5943600" y="3810000"/>
            <a:ext cx="304800" cy="14573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4</a:t>
            </a:r>
          </a:p>
        </p:txBody>
      </p:sp>
      <p:sp>
        <p:nvSpPr>
          <p:cNvPr id="160782" name="WordArt 14"/>
          <p:cNvSpPr>
            <a:spLocks noChangeArrowheads="1" noChangeShapeType="1" noTextEdit="1"/>
          </p:cNvSpPr>
          <p:nvPr/>
        </p:nvSpPr>
        <p:spPr bwMode="auto">
          <a:xfrm>
            <a:off x="7696200" y="3810000"/>
            <a:ext cx="304800" cy="14573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5</a:t>
            </a:r>
          </a:p>
        </p:txBody>
      </p:sp>
      <p:sp>
        <p:nvSpPr>
          <p:cNvPr id="36879" name="Text Box 16"/>
          <p:cNvSpPr txBox="1">
            <a:spLocks noChangeArrowheads="1"/>
          </p:cNvSpPr>
          <p:nvPr/>
        </p:nvSpPr>
        <p:spPr bwMode="auto">
          <a:xfrm>
            <a:off x="2843213" y="6237288"/>
            <a:ext cx="32004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ea typeface="Osaka" charset="0"/>
                <a:cs typeface="Osaka" charset="0"/>
              </a:rPr>
              <a:t>Years of life</a:t>
            </a:r>
          </a:p>
        </p:txBody>
      </p:sp>
      <p:grpSp>
        <p:nvGrpSpPr>
          <p:cNvPr id="2" name="Group 16"/>
          <p:cNvGrpSpPr>
            <a:grpSpLocks/>
          </p:cNvGrpSpPr>
          <p:nvPr/>
        </p:nvGrpSpPr>
        <p:grpSpPr bwMode="auto">
          <a:xfrm>
            <a:off x="609600" y="2743200"/>
            <a:ext cx="8305800" cy="3395663"/>
            <a:chOff x="384" y="1728"/>
            <a:chExt cx="5232" cy="2139"/>
          </a:xfrm>
        </p:grpSpPr>
        <p:sp>
          <p:nvSpPr>
            <p:cNvPr id="24600" name="Freeform 15"/>
            <p:cNvSpPr>
              <a:spLocks/>
            </p:cNvSpPr>
            <p:nvPr/>
          </p:nvSpPr>
          <p:spPr bwMode="auto">
            <a:xfrm>
              <a:off x="384" y="2016"/>
              <a:ext cx="5184" cy="1851"/>
            </a:xfrm>
            <a:custGeom>
              <a:avLst/>
              <a:gdLst>
                <a:gd name="T0" fmla="*/ 0 w 295"/>
                <a:gd name="T1" fmla="*/ 3342711 h 152"/>
                <a:gd name="T2" fmla="*/ 1622469 w 295"/>
                <a:gd name="T3" fmla="*/ 1672171 h 152"/>
                <a:gd name="T4" fmla="*/ 3147356 w 295"/>
                <a:gd name="T5" fmla="*/ 659175 h 152"/>
                <a:gd name="T6" fmla="*/ 4672243 w 295"/>
                <a:gd name="T7" fmla="*/ 330550 h 152"/>
                <a:gd name="T8" fmla="*/ 6295010 w 295"/>
                <a:gd name="T9" fmla="*/ 306974 h 152"/>
                <a:gd name="T10" fmla="*/ 7819897 w 295"/>
                <a:gd name="T11" fmla="*/ 263670 h 152"/>
                <a:gd name="T12" fmla="*/ 9344468 w 295"/>
                <a:gd name="T13" fmla="*/ 242018 h 152"/>
                <a:gd name="T14" fmla="*/ 10967253 w 295"/>
                <a:gd name="T15" fmla="*/ 220366 h 152"/>
                <a:gd name="T16" fmla="*/ 12492140 w 295"/>
                <a:gd name="T17" fmla="*/ 175139 h 152"/>
                <a:gd name="T18" fmla="*/ 14114609 w 295"/>
                <a:gd name="T19" fmla="*/ 153487 h 152"/>
                <a:gd name="T20" fmla="*/ 15639478 w 295"/>
                <a:gd name="T21" fmla="*/ 131835 h 152"/>
                <a:gd name="T22" fmla="*/ 17164365 w 295"/>
                <a:gd name="T23" fmla="*/ 110183 h 152"/>
                <a:gd name="T24" fmla="*/ 18786834 w 295"/>
                <a:gd name="T25" fmla="*/ 88531 h 152"/>
                <a:gd name="T26" fmla="*/ 20311720 w 295"/>
                <a:gd name="T27" fmla="*/ 66880 h 152"/>
                <a:gd name="T28" fmla="*/ 21836607 w 295"/>
                <a:gd name="T29" fmla="*/ 66880 h 152"/>
                <a:gd name="T30" fmla="*/ 23459392 w 295"/>
                <a:gd name="T31" fmla="*/ 43304 h 152"/>
                <a:gd name="T32" fmla="*/ 24984262 w 295"/>
                <a:gd name="T33" fmla="*/ 21652 h 152"/>
                <a:gd name="T34" fmla="*/ 26509148 w 295"/>
                <a:gd name="T35" fmla="*/ 21652 h 152"/>
                <a:gd name="T36" fmla="*/ 28131617 w 295"/>
                <a:gd name="T37" fmla="*/ 0 h 1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5"/>
                <a:gd name="T58" fmla="*/ 0 h 152"/>
                <a:gd name="T59" fmla="*/ 295 w 295"/>
                <a:gd name="T60" fmla="*/ 152 h 1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5" h="152">
                  <a:moveTo>
                    <a:pt x="0" y="152"/>
                  </a:moveTo>
                  <a:lnTo>
                    <a:pt x="17" y="76"/>
                  </a:lnTo>
                  <a:lnTo>
                    <a:pt x="33" y="30"/>
                  </a:lnTo>
                  <a:lnTo>
                    <a:pt x="49" y="15"/>
                  </a:lnTo>
                  <a:lnTo>
                    <a:pt x="66" y="14"/>
                  </a:lnTo>
                  <a:lnTo>
                    <a:pt x="82" y="12"/>
                  </a:lnTo>
                  <a:lnTo>
                    <a:pt x="98" y="11"/>
                  </a:lnTo>
                  <a:lnTo>
                    <a:pt x="115" y="10"/>
                  </a:lnTo>
                  <a:lnTo>
                    <a:pt x="131" y="8"/>
                  </a:lnTo>
                  <a:lnTo>
                    <a:pt x="148" y="7"/>
                  </a:lnTo>
                  <a:lnTo>
                    <a:pt x="164" y="6"/>
                  </a:lnTo>
                  <a:lnTo>
                    <a:pt x="180" y="5"/>
                  </a:lnTo>
                  <a:lnTo>
                    <a:pt x="197" y="4"/>
                  </a:lnTo>
                  <a:lnTo>
                    <a:pt x="213" y="3"/>
                  </a:lnTo>
                  <a:lnTo>
                    <a:pt x="229" y="3"/>
                  </a:lnTo>
                  <a:lnTo>
                    <a:pt x="246" y="2"/>
                  </a:lnTo>
                  <a:lnTo>
                    <a:pt x="262" y="1"/>
                  </a:lnTo>
                  <a:lnTo>
                    <a:pt x="278" y="1"/>
                  </a:lnTo>
                  <a:lnTo>
                    <a:pt x="295" y="0"/>
                  </a:lnTo>
                </a:path>
              </a:pathLst>
            </a:custGeom>
            <a:noFill/>
            <a:ln w="38100">
              <a:solidFill>
                <a:srgbClr val="8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4601" name="Text Box 17"/>
            <p:cNvSpPr txBox="1">
              <a:spLocks noChangeArrowheads="1"/>
            </p:cNvSpPr>
            <p:nvPr/>
          </p:nvSpPr>
          <p:spPr bwMode="auto">
            <a:xfrm>
              <a:off x="3600" y="1728"/>
              <a:ext cx="2016" cy="231"/>
            </a:xfrm>
            <a:prstGeom prst="rect">
              <a:avLst/>
            </a:prstGeom>
            <a:solidFill>
              <a:srgbClr val="FF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solidFill>
                    <a:schemeClr val="bg1"/>
                  </a:solidFill>
                  <a:ea typeface="Osaka" charset="0"/>
                  <a:cs typeface="Osaka" charset="0"/>
                </a:rPr>
                <a:t>Brain development</a:t>
              </a:r>
            </a:p>
          </p:txBody>
        </p:sp>
      </p:grpSp>
      <p:grpSp>
        <p:nvGrpSpPr>
          <p:cNvPr id="3" name="Group 19"/>
          <p:cNvGrpSpPr>
            <a:grpSpLocks/>
          </p:cNvGrpSpPr>
          <p:nvPr/>
        </p:nvGrpSpPr>
        <p:grpSpPr bwMode="auto">
          <a:xfrm>
            <a:off x="762000" y="4191000"/>
            <a:ext cx="7848600" cy="1905000"/>
            <a:chOff x="480" y="2640"/>
            <a:chExt cx="4944" cy="1200"/>
          </a:xfrm>
        </p:grpSpPr>
        <p:grpSp>
          <p:nvGrpSpPr>
            <p:cNvPr id="24596" name="Group 18"/>
            <p:cNvGrpSpPr>
              <a:grpSpLocks/>
            </p:cNvGrpSpPr>
            <p:nvPr/>
          </p:nvGrpSpPr>
          <p:grpSpPr bwMode="auto">
            <a:xfrm>
              <a:off x="480" y="2640"/>
              <a:ext cx="4944" cy="1200"/>
              <a:chOff x="528" y="2640"/>
              <a:chExt cx="4896" cy="1200"/>
            </a:xfrm>
          </p:grpSpPr>
          <p:sp>
            <p:nvSpPr>
              <p:cNvPr id="24598" name="Freeform 19"/>
              <p:cNvSpPr>
                <a:spLocks/>
              </p:cNvSpPr>
              <p:nvPr/>
            </p:nvSpPr>
            <p:spPr bwMode="auto">
              <a:xfrm>
                <a:off x="528" y="2640"/>
                <a:ext cx="2160" cy="1200"/>
              </a:xfrm>
              <a:custGeom>
                <a:avLst/>
                <a:gdLst>
                  <a:gd name="T0" fmla="*/ 0 w 4000"/>
                  <a:gd name="T1" fmla="*/ 545 h 1561"/>
                  <a:gd name="T2" fmla="*/ 0 w 4000"/>
                  <a:gd name="T3" fmla="*/ 434 h 1561"/>
                  <a:gd name="T4" fmla="*/ 113 w 4000"/>
                  <a:gd name="T5" fmla="*/ 197 h 1561"/>
                  <a:gd name="T6" fmla="*/ 227 w 4000"/>
                  <a:gd name="T7" fmla="*/ 0 h 1561"/>
                  <a:gd name="T8" fmla="*/ 340 w 4000"/>
                  <a:gd name="T9" fmla="*/ 2 h 1561"/>
                  <a:gd name="T10" fmla="*/ 340 w 4000"/>
                  <a:gd name="T11" fmla="*/ 545 h 1561"/>
                  <a:gd name="T12" fmla="*/ 227 w 4000"/>
                  <a:gd name="T13" fmla="*/ 545 h 1561"/>
                  <a:gd name="T14" fmla="*/ 113 w 4000"/>
                  <a:gd name="T15" fmla="*/ 545 h 1561"/>
                  <a:gd name="T16" fmla="*/ 0 w 4000"/>
                  <a:gd name="T17" fmla="*/ 545 h 15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00"/>
                  <a:gd name="T28" fmla="*/ 0 h 1561"/>
                  <a:gd name="T29" fmla="*/ 4000 w 4000"/>
                  <a:gd name="T30" fmla="*/ 1561 h 15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00" h="1561">
                    <a:moveTo>
                      <a:pt x="0" y="1561"/>
                    </a:moveTo>
                    <a:lnTo>
                      <a:pt x="0" y="1243"/>
                    </a:lnTo>
                    <a:lnTo>
                      <a:pt x="1331" y="563"/>
                    </a:lnTo>
                    <a:lnTo>
                      <a:pt x="2669" y="0"/>
                    </a:lnTo>
                    <a:lnTo>
                      <a:pt x="4000" y="6"/>
                    </a:lnTo>
                    <a:lnTo>
                      <a:pt x="4000" y="1561"/>
                    </a:lnTo>
                    <a:lnTo>
                      <a:pt x="2669" y="1561"/>
                    </a:lnTo>
                    <a:lnTo>
                      <a:pt x="1331" y="1561"/>
                    </a:lnTo>
                    <a:lnTo>
                      <a:pt x="0" y="1561"/>
                    </a:ln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599" name="Rectangle 20"/>
              <p:cNvSpPr>
                <a:spLocks noChangeArrowheads="1"/>
              </p:cNvSpPr>
              <p:nvPr/>
            </p:nvSpPr>
            <p:spPr bwMode="auto">
              <a:xfrm>
                <a:off x="2688" y="2640"/>
                <a:ext cx="2736" cy="1200"/>
              </a:xfrm>
              <a:prstGeom prst="rect">
                <a:avLst/>
              </a:prstGeom>
              <a:solidFill>
                <a:srgbClr val="0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a:latin typeface="Tahoma" charset="0"/>
                  <a:ea typeface="Osaka" charset="0"/>
                  <a:cs typeface="Osaka" charset="0"/>
                </a:endParaRPr>
              </a:p>
            </p:txBody>
          </p:sp>
        </p:grpSp>
        <p:sp>
          <p:nvSpPr>
            <p:cNvPr id="24597" name="Text Box 22"/>
            <p:cNvSpPr txBox="1">
              <a:spLocks noChangeArrowheads="1"/>
            </p:cNvSpPr>
            <p:nvPr/>
          </p:nvSpPr>
          <p:spPr bwMode="auto">
            <a:xfrm>
              <a:off x="2784" y="3072"/>
              <a:ext cx="2016" cy="443"/>
            </a:xfrm>
            <a:prstGeom prst="rect">
              <a:avLst/>
            </a:prstGeom>
            <a:solidFill>
              <a:srgbClr val="FF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a:solidFill>
                    <a:schemeClr val="bg1"/>
                  </a:solidFill>
                  <a:ea typeface="Osaka" charset="0"/>
                  <a:cs typeface="Osaka" charset="0"/>
                </a:rPr>
                <a:t>Underweight (-2sd) NFHS-3</a:t>
              </a:r>
            </a:p>
            <a:p>
              <a:pPr algn="ctr" eaLnBrk="1" hangingPunct="1">
                <a:spcBef>
                  <a:spcPct val="50000"/>
                </a:spcBef>
              </a:pPr>
              <a:r>
                <a:rPr lang="en-US" sz="1600" b="1">
                  <a:solidFill>
                    <a:schemeClr val="bg1"/>
                  </a:solidFill>
                  <a:ea typeface="Osaka" charset="0"/>
                  <a:cs typeface="Osaka" charset="0"/>
                </a:rPr>
                <a:t>Over 60 million</a:t>
              </a:r>
            </a:p>
          </p:txBody>
        </p:sp>
      </p:grpSp>
      <p:grpSp>
        <p:nvGrpSpPr>
          <p:cNvPr id="5" name="Group 24"/>
          <p:cNvGrpSpPr>
            <a:grpSpLocks/>
          </p:cNvGrpSpPr>
          <p:nvPr/>
        </p:nvGrpSpPr>
        <p:grpSpPr bwMode="auto">
          <a:xfrm>
            <a:off x="381000" y="3200400"/>
            <a:ext cx="8153400" cy="3138488"/>
            <a:chOff x="288" y="2016"/>
            <a:chExt cx="5136" cy="1977"/>
          </a:xfrm>
        </p:grpSpPr>
        <p:sp>
          <p:nvSpPr>
            <p:cNvPr id="24594" name="Freeform 21"/>
            <p:cNvSpPr>
              <a:spLocks/>
            </p:cNvSpPr>
            <p:nvPr/>
          </p:nvSpPr>
          <p:spPr bwMode="auto">
            <a:xfrm>
              <a:off x="288" y="2016"/>
              <a:ext cx="5136" cy="1824"/>
            </a:xfrm>
            <a:custGeom>
              <a:avLst/>
              <a:gdLst>
                <a:gd name="T0" fmla="*/ 0 w 4456"/>
                <a:gd name="T1" fmla="*/ 2023 h 1762"/>
                <a:gd name="T2" fmla="*/ 0 w 4456"/>
                <a:gd name="T3" fmla="*/ 0 h 1762"/>
                <a:gd name="T4" fmla="*/ 1967 w 4456"/>
                <a:gd name="T5" fmla="*/ 1763 h 1762"/>
                <a:gd name="T6" fmla="*/ 3936 w 4456"/>
                <a:gd name="T7" fmla="*/ 1763 h 1762"/>
                <a:gd name="T8" fmla="*/ 5897 w 4456"/>
                <a:gd name="T9" fmla="*/ 1763 h 1762"/>
                <a:gd name="T10" fmla="*/ 7864 w 4456"/>
                <a:gd name="T11" fmla="*/ 1763 h 1762"/>
                <a:gd name="T12" fmla="*/ 7864 w 4456"/>
                <a:gd name="T13" fmla="*/ 2023 h 1762"/>
                <a:gd name="T14" fmla="*/ 5897 w 4456"/>
                <a:gd name="T15" fmla="*/ 2023 h 1762"/>
                <a:gd name="T16" fmla="*/ 3936 w 4456"/>
                <a:gd name="T17" fmla="*/ 2023 h 1762"/>
                <a:gd name="T18" fmla="*/ 1967 w 4456"/>
                <a:gd name="T19" fmla="*/ 2023 h 1762"/>
                <a:gd name="T20" fmla="*/ 0 w 4456"/>
                <a:gd name="T21" fmla="*/ 2023 h 17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56"/>
                <a:gd name="T34" fmla="*/ 0 h 1762"/>
                <a:gd name="T35" fmla="*/ 4456 w 4456"/>
                <a:gd name="T36" fmla="*/ 1762 h 17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56" h="1762">
                  <a:moveTo>
                    <a:pt x="0" y="1762"/>
                  </a:moveTo>
                  <a:lnTo>
                    <a:pt x="0" y="0"/>
                  </a:lnTo>
                  <a:lnTo>
                    <a:pt x="1115" y="1535"/>
                  </a:lnTo>
                  <a:lnTo>
                    <a:pt x="2231" y="1535"/>
                  </a:lnTo>
                  <a:lnTo>
                    <a:pt x="3341" y="1535"/>
                  </a:lnTo>
                  <a:lnTo>
                    <a:pt x="4456" y="1535"/>
                  </a:lnTo>
                  <a:lnTo>
                    <a:pt x="4456" y="1762"/>
                  </a:lnTo>
                  <a:lnTo>
                    <a:pt x="3341" y="1762"/>
                  </a:lnTo>
                  <a:lnTo>
                    <a:pt x="2231" y="1762"/>
                  </a:lnTo>
                  <a:lnTo>
                    <a:pt x="1115" y="1762"/>
                  </a:lnTo>
                  <a:lnTo>
                    <a:pt x="0" y="1762"/>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lstStyle/>
            <a:p>
              <a:endParaRPr lang="en-US"/>
            </a:p>
          </p:txBody>
        </p:sp>
        <p:sp>
          <p:nvSpPr>
            <p:cNvPr id="24595" name="Text Box 23"/>
            <p:cNvSpPr txBox="1">
              <a:spLocks noChangeArrowheads="1"/>
            </p:cNvSpPr>
            <p:nvPr/>
          </p:nvSpPr>
          <p:spPr bwMode="auto">
            <a:xfrm>
              <a:off x="336" y="2796"/>
              <a:ext cx="1488" cy="11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70000"/>
                </a:lnSpc>
                <a:spcBef>
                  <a:spcPct val="50000"/>
                </a:spcBef>
              </a:pPr>
              <a:r>
                <a:rPr lang="en-US" sz="1400" b="1" smtClean="0">
                  <a:solidFill>
                    <a:srgbClr val="FF3300"/>
                  </a:solidFill>
                  <a:ea typeface="Osaka" charset="0"/>
                  <a:cs typeface="Osaka" charset="0"/>
                </a:rPr>
                <a:t>7.7 </a:t>
              </a:r>
              <a:r>
                <a:rPr lang="en-US" sz="1400" b="1" dirty="0">
                  <a:solidFill>
                    <a:srgbClr val="FF3300"/>
                  </a:solidFill>
                  <a:ea typeface="Osaka" charset="0"/>
                  <a:cs typeface="Osaka" charset="0"/>
                </a:rPr>
                <a:t>lakh children</a:t>
              </a:r>
            </a:p>
            <a:p>
              <a:pPr eaLnBrk="1" hangingPunct="1">
                <a:lnSpc>
                  <a:spcPct val="70000"/>
                </a:lnSpc>
                <a:spcBef>
                  <a:spcPct val="50000"/>
                </a:spcBef>
              </a:pPr>
              <a:r>
                <a:rPr lang="en-US" sz="1400" b="1" dirty="0">
                  <a:solidFill>
                    <a:srgbClr val="FF3300"/>
                  </a:solidFill>
                  <a:ea typeface="Osaka" charset="0"/>
                  <a:cs typeface="Osaka" charset="0"/>
                </a:rPr>
                <a:t> die during </a:t>
              </a:r>
            </a:p>
            <a:p>
              <a:pPr eaLnBrk="1" hangingPunct="1">
                <a:lnSpc>
                  <a:spcPct val="70000"/>
                </a:lnSpc>
                <a:spcBef>
                  <a:spcPct val="50000"/>
                </a:spcBef>
              </a:pPr>
              <a:r>
                <a:rPr lang="en-US" sz="1400" b="1" dirty="0">
                  <a:solidFill>
                    <a:srgbClr val="FF3300"/>
                  </a:solidFill>
                  <a:ea typeface="Osaka" charset="0"/>
                  <a:cs typeface="Osaka" charset="0"/>
                </a:rPr>
                <a:t>first month, </a:t>
              </a:r>
            </a:p>
            <a:p>
              <a:pPr eaLnBrk="1" hangingPunct="1">
                <a:lnSpc>
                  <a:spcPct val="70000"/>
                </a:lnSpc>
                <a:spcBef>
                  <a:spcPct val="50000"/>
                </a:spcBef>
              </a:pPr>
              <a:r>
                <a:rPr lang="en-US" sz="1400" b="1" dirty="0" smtClean="0">
                  <a:solidFill>
                    <a:srgbClr val="FF3300"/>
                  </a:solidFill>
                  <a:ea typeface="Osaka" charset="0"/>
                  <a:cs typeface="Osaka" charset="0"/>
                </a:rPr>
                <a:t>11 </a:t>
              </a:r>
              <a:r>
                <a:rPr lang="en-US" sz="1400" b="1" dirty="0">
                  <a:solidFill>
                    <a:srgbClr val="FF3300"/>
                  </a:solidFill>
                  <a:ea typeface="Osaka" charset="0"/>
                  <a:cs typeface="Osaka" charset="0"/>
                </a:rPr>
                <a:t>lakhs by </a:t>
              </a:r>
            </a:p>
            <a:p>
              <a:pPr eaLnBrk="1" hangingPunct="1">
                <a:lnSpc>
                  <a:spcPct val="70000"/>
                </a:lnSpc>
                <a:spcBef>
                  <a:spcPct val="50000"/>
                </a:spcBef>
              </a:pPr>
              <a:r>
                <a:rPr lang="en-US" sz="1400" b="1" dirty="0">
                  <a:solidFill>
                    <a:srgbClr val="FF3300"/>
                  </a:solidFill>
                  <a:ea typeface="Osaka" charset="0"/>
                  <a:cs typeface="Osaka" charset="0"/>
                </a:rPr>
                <a:t>1 year, and </a:t>
              </a:r>
              <a:r>
                <a:rPr lang="en-US" sz="1400" b="1" dirty="0" smtClean="0">
                  <a:solidFill>
                    <a:srgbClr val="FF3300"/>
                  </a:solidFill>
                  <a:ea typeface="Osaka" charset="0"/>
                  <a:cs typeface="Osaka" charset="0"/>
                </a:rPr>
                <a:t>14 </a:t>
              </a:r>
              <a:r>
                <a:rPr lang="en-US" sz="1400" b="1" dirty="0">
                  <a:solidFill>
                    <a:srgbClr val="FF3300"/>
                  </a:solidFill>
                  <a:ea typeface="Osaka" charset="0"/>
                  <a:cs typeface="Osaka" charset="0"/>
                </a:rPr>
                <a:t>lakhs </a:t>
              </a:r>
            </a:p>
            <a:p>
              <a:pPr eaLnBrk="1" hangingPunct="1">
                <a:lnSpc>
                  <a:spcPct val="70000"/>
                </a:lnSpc>
                <a:spcBef>
                  <a:spcPct val="50000"/>
                </a:spcBef>
              </a:pPr>
              <a:r>
                <a:rPr lang="en-US" sz="1400" b="1" dirty="0">
                  <a:solidFill>
                    <a:srgbClr val="FF3300"/>
                  </a:solidFill>
                  <a:ea typeface="Osaka" charset="0"/>
                  <a:cs typeface="Osaka" charset="0"/>
                </a:rPr>
                <a:t>by 5 yrs. 2/3rd are related to poor feeding.</a:t>
              </a:r>
            </a:p>
          </p:txBody>
        </p:sp>
      </p:grpSp>
    </p:spTree>
    <p:extLst>
      <p:ext uri="{BB962C8B-B14F-4D97-AF65-F5344CB8AC3E}">
        <p14:creationId xmlns:p14="http://schemas.microsoft.com/office/powerpoint/2010/main" xmlns="" val="1786077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0772"/>
                                        </p:tgtEl>
                                        <p:attrNameLst>
                                          <p:attrName>style.visibility</p:attrName>
                                        </p:attrNameLst>
                                      </p:cBhvr>
                                      <p:to>
                                        <p:strVal val="visible"/>
                                      </p:to>
                                    </p:set>
                                    <p:animEffect transition="in" filter="slide(fromBottom)">
                                      <p:cBhvr>
                                        <p:cTn id="7" dur="500"/>
                                        <p:tgtEl>
                                          <p:spTgt spid="160772"/>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60771"/>
                                        </p:tgtEl>
                                        <p:attrNameLst>
                                          <p:attrName>style.visibility</p:attrName>
                                        </p:attrNameLst>
                                      </p:cBhvr>
                                      <p:to>
                                        <p:strVal val="visible"/>
                                      </p:to>
                                    </p:set>
                                    <p:animEffect transition="in" filter="slide(fromBottom)">
                                      <p:cBhvr>
                                        <p:cTn id="11" dur="500"/>
                                        <p:tgtEl>
                                          <p:spTgt spid="160771"/>
                                        </p:tgtEl>
                                      </p:cBhvr>
                                    </p:animEffect>
                                  </p:childTnLst>
                                </p:cTn>
                              </p:par>
                              <p:par>
                                <p:cTn id="12" presetID="3" presetClass="entr" presetSubtype="10" fill="hold" nodeType="withEffect">
                                  <p:stCondLst>
                                    <p:cond delay="0"/>
                                  </p:stCondLst>
                                  <p:childTnLst>
                                    <p:set>
                                      <p:cBhvr>
                                        <p:cTn id="13" dur="1" fill="hold">
                                          <p:stCondLst>
                                            <p:cond delay="0"/>
                                          </p:stCondLst>
                                        </p:cTn>
                                        <p:tgtEl>
                                          <p:spTgt spid="36879">
                                            <p:txEl>
                                              <p:pRg st="0" end="0"/>
                                            </p:txEl>
                                          </p:spTgt>
                                        </p:tgtEl>
                                        <p:attrNameLst>
                                          <p:attrName>style.visibility</p:attrName>
                                        </p:attrNameLst>
                                      </p:cBhvr>
                                      <p:to>
                                        <p:strVal val="visible"/>
                                      </p:to>
                                    </p:set>
                                    <p:animEffect transition="in" filter="blinds(horizontal)">
                                      <p:cBhvr>
                                        <p:cTn id="14" dur="500"/>
                                        <p:tgtEl>
                                          <p:spTgt spid="3687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60775"/>
                                        </p:tgtEl>
                                        <p:attrNameLst>
                                          <p:attrName>style.visibility</p:attrName>
                                        </p:attrNameLst>
                                      </p:cBhvr>
                                      <p:to>
                                        <p:strVal val="visible"/>
                                      </p:to>
                                    </p:set>
                                    <p:animEffect transition="in" filter="slide(fromBottom)">
                                      <p:cBhvr>
                                        <p:cTn id="19" dur="500"/>
                                        <p:tgtEl>
                                          <p:spTgt spid="160775"/>
                                        </p:tgtEl>
                                      </p:cBhvr>
                                    </p:animEffect>
                                  </p:childTnLst>
                                </p:cTn>
                              </p:par>
                            </p:childTnLst>
                          </p:cTn>
                        </p:par>
                        <p:par>
                          <p:cTn id="20" fill="hold" nodeType="afterGroup">
                            <p:stCondLst>
                              <p:cond delay="500"/>
                            </p:stCondLst>
                            <p:childTnLst>
                              <p:par>
                                <p:cTn id="21" presetID="12" presetClass="entr" presetSubtype="4" fill="hold" grpId="0" nodeType="afterEffect">
                                  <p:stCondLst>
                                    <p:cond delay="0"/>
                                  </p:stCondLst>
                                  <p:childTnLst>
                                    <p:set>
                                      <p:cBhvr>
                                        <p:cTn id="22" dur="1" fill="hold">
                                          <p:stCondLst>
                                            <p:cond delay="0"/>
                                          </p:stCondLst>
                                        </p:cTn>
                                        <p:tgtEl>
                                          <p:spTgt spid="160776"/>
                                        </p:tgtEl>
                                        <p:attrNameLst>
                                          <p:attrName>style.visibility</p:attrName>
                                        </p:attrNameLst>
                                      </p:cBhvr>
                                      <p:to>
                                        <p:strVal val="visible"/>
                                      </p:to>
                                    </p:set>
                                    <p:animEffect transition="in" filter="slide(fromBottom)">
                                      <p:cBhvr>
                                        <p:cTn id="23" dur="500"/>
                                        <p:tgtEl>
                                          <p:spTgt spid="160776"/>
                                        </p:tgtEl>
                                      </p:cBhvr>
                                    </p:animEffect>
                                  </p:childTnLst>
                                </p:cTn>
                              </p:par>
                            </p:childTnLst>
                          </p:cTn>
                        </p:par>
                        <p:par>
                          <p:cTn id="24" fill="hold" nodeType="afterGroup">
                            <p:stCondLst>
                              <p:cond delay="1000"/>
                            </p:stCondLst>
                            <p:childTnLst>
                              <p:par>
                                <p:cTn id="25" presetID="12" presetClass="entr" presetSubtype="4" fill="hold" grpId="0" nodeType="afterEffect">
                                  <p:stCondLst>
                                    <p:cond delay="0"/>
                                  </p:stCondLst>
                                  <p:childTnLst>
                                    <p:set>
                                      <p:cBhvr>
                                        <p:cTn id="26" dur="1" fill="hold">
                                          <p:stCondLst>
                                            <p:cond delay="0"/>
                                          </p:stCondLst>
                                        </p:cTn>
                                        <p:tgtEl>
                                          <p:spTgt spid="160777"/>
                                        </p:tgtEl>
                                        <p:attrNameLst>
                                          <p:attrName>style.visibility</p:attrName>
                                        </p:attrNameLst>
                                      </p:cBhvr>
                                      <p:to>
                                        <p:strVal val="visible"/>
                                      </p:to>
                                    </p:set>
                                    <p:animEffect transition="in" filter="slide(fromBottom)">
                                      <p:cBhvr>
                                        <p:cTn id="27" dur="500"/>
                                        <p:tgtEl>
                                          <p:spTgt spid="160777"/>
                                        </p:tgtEl>
                                      </p:cBhvr>
                                    </p:animEffect>
                                  </p:childTnLst>
                                </p:cTn>
                              </p:par>
                            </p:childTnLst>
                          </p:cTn>
                        </p:par>
                        <p:par>
                          <p:cTn id="28" fill="hold" nodeType="afterGroup">
                            <p:stCondLst>
                              <p:cond delay="1500"/>
                            </p:stCondLst>
                            <p:childTnLst>
                              <p:par>
                                <p:cTn id="29" presetID="12" presetClass="entr" presetSubtype="4" fill="hold" grpId="0" nodeType="afterEffect">
                                  <p:stCondLst>
                                    <p:cond delay="0"/>
                                  </p:stCondLst>
                                  <p:childTnLst>
                                    <p:set>
                                      <p:cBhvr>
                                        <p:cTn id="30" dur="1" fill="hold">
                                          <p:stCondLst>
                                            <p:cond delay="0"/>
                                          </p:stCondLst>
                                        </p:cTn>
                                        <p:tgtEl>
                                          <p:spTgt spid="160779"/>
                                        </p:tgtEl>
                                        <p:attrNameLst>
                                          <p:attrName>style.visibility</p:attrName>
                                        </p:attrNameLst>
                                      </p:cBhvr>
                                      <p:to>
                                        <p:strVal val="visible"/>
                                      </p:to>
                                    </p:set>
                                    <p:animEffect transition="in" filter="slide(fromBottom)">
                                      <p:cBhvr>
                                        <p:cTn id="31" dur="500"/>
                                        <p:tgtEl>
                                          <p:spTgt spid="160779"/>
                                        </p:tgtEl>
                                      </p:cBhvr>
                                    </p:animEffect>
                                  </p:childTnLst>
                                </p:cTn>
                              </p:par>
                            </p:childTnLst>
                          </p:cTn>
                        </p:par>
                        <p:par>
                          <p:cTn id="32" fill="hold" nodeType="afterGroup">
                            <p:stCondLst>
                              <p:cond delay="2000"/>
                            </p:stCondLst>
                            <p:childTnLst>
                              <p:par>
                                <p:cTn id="33" presetID="12" presetClass="entr" presetSubtype="4" fill="hold" grpId="0" nodeType="afterEffect">
                                  <p:stCondLst>
                                    <p:cond delay="0"/>
                                  </p:stCondLst>
                                  <p:childTnLst>
                                    <p:set>
                                      <p:cBhvr>
                                        <p:cTn id="34" dur="1" fill="hold">
                                          <p:stCondLst>
                                            <p:cond delay="0"/>
                                          </p:stCondLst>
                                        </p:cTn>
                                        <p:tgtEl>
                                          <p:spTgt spid="160778"/>
                                        </p:tgtEl>
                                        <p:attrNameLst>
                                          <p:attrName>style.visibility</p:attrName>
                                        </p:attrNameLst>
                                      </p:cBhvr>
                                      <p:to>
                                        <p:strVal val="visible"/>
                                      </p:to>
                                    </p:set>
                                    <p:animEffect transition="in" filter="slide(fromBottom)">
                                      <p:cBhvr>
                                        <p:cTn id="35" dur="500"/>
                                        <p:tgtEl>
                                          <p:spTgt spid="160778"/>
                                        </p:tgtEl>
                                      </p:cBhvr>
                                    </p:animEffect>
                                  </p:childTnLst>
                                </p:cTn>
                              </p:par>
                            </p:childTnLst>
                          </p:cTn>
                        </p:par>
                        <p:par>
                          <p:cTn id="36" fill="hold" nodeType="afterGroup">
                            <p:stCondLst>
                              <p:cond delay="2500"/>
                            </p:stCondLst>
                            <p:childTnLst>
                              <p:par>
                                <p:cTn id="37" presetID="12" presetClass="entr" presetSubtype="4" fill="hold" grpId="0" nodeType="afterEffect">
                                  <p:stCondLst>
                                    <p:cond delay="0"/>
                                  </p:stCondLst>
                                  <p:childTnLst>
                                    <p:set>
                                      <p:cBhvr>
                                        <p:cTn id="38" dur="1" fill="hold">
                                          <p:stCondLst>
                                            <p:cond delay="0"/>
                                          </p:stCondLst>
                                        </p:cTn>
                                        <p:tgtEl>
                                          <p:spTgt spid="160780"/>
                                        </p:tgtEl>
                                        <p:attrNameLst>
                                          <p:attrName>style.visibility</p:attrName>
                                        </p:attrNameLst>
                                      </p:cBhvr>
                                      <p:to>
                                        <p:strVal val="visible"/>
                                      </p:to>
                                    </p:set>
                                    <p:animEffect transition="in" filter="slide(fromBottom)">
                                      <p:cBhvr>
                                        <p:cTn id="39" dur="500"/>
                                        <p:tgtEl>
                                          <p:spTgt spid="160780"/>
                                        </p:tgtEl>
                                      </p:cBhvr>
                                    </p:animEffect>
                                  </p:childTnLst>
                                </p:cTn>
                              </p:par>
                            </p:childTnLst>
                          </p:cTn>
                        </p:par>
                        <p:par>
                          <p:cTn id="40" fill="hold" nodeType="afterGroup">
                            <p:stCondLst>
                              <p:cond delay="3000"/>
                            </p:stCondLst>
                            <p:childTnLst>
                              <p:par>
                                <p:cTn id="41" presetID="12" presetClass="entr" presetSubtype="4" fill="hold" grpId="0" nodeType="afterEffect">
                                  <p:stCondLst>
                                    <p:cond delay="0"/>
                                  </p:stCondLst>
                                  <p:childTnLst>
                                    <p:set>
                                      <p:cBhvr>
                                        <p:cTn id="42" dur="1" fill="hold">
                                          <p:stCondLst>
                                            <p:cond delay="0"/>
                                          </p:stCondLst>
                                        </p:cTn>
                                        <p:tgtEl>
                                          <p:spTgt spid="160781"/>
                                        </p:tgtEl>
                                        <p:attrNameLst>
                                          <p:attrName>style.visibility</p:attrName>
                                        </p:attrNameLst>
                                      </p:cBhvr>
                                      <p:to>
                                        <p:strVal val="visible"/>
                                      </p:to>
                                    </p:set>
                                    <p:animEffect transition="in" filter="slide(fromBottom)">
                                      <p:cBhvr>
                                        <p:cTn id="43" dur="500"/>
                                        <p:tgtEl>
                                          <p:spTgt spid="160781"/>
                                        </p:tgtEl>
                                      </p:cBhvr>
                                    </p:animEffect>
                                  </p:childTnLst>
                                </p:cTn>
                              </p:par>
                            </p:childTnLst>
                          </p:cTn>
                        </p:par>
                        <p:par>
                          <p:cTn id="44" fill="hold" nodeType="afterGroup">
                            <p:stCondLst>
                              <p:cond delay="3500"/>
                            </p:stCondLst>
                            <p:childTnLst>
                              <p:par>
                                <p:cTn id="45" presetID="12" presetClass="entr" presetSubtype="4" fill="hold" grpId="0" nodeType="afterEffect">
                                  <p:stCondLst>
                                    <p:cond delay="0"/>
                                  </p:stCondLst>
                                  <p:childTnLst>
                                    <p:set>
                                      <p:cBhvr>
                                        <p:cTn id="46" dur="1" fill="hold">
                                          <p:stCondLst>
                                            <p:cond delay="0"/>
                                          </p:stCondLst>
                                        </p:cTn>
                                        <p:tgtEl>
                                          <p:spTgt spid="160782"/>
                                        </p:tgtEl>
                                        <p:attrNameLst>
                                          <p:attrName>style.visibility</p:attrName>
                                        </p:attrNameLst>
                                      </p:cBhvr>
                                      <p:to>
                                        <p:strVal val="visible"/>
                                      </p:to>
                                    </p:set>
                                    <p:animEffect transition="in" filter="slide(fromBottom)">
                                      <p:cBhvr>
                                        <p:cTn id="47" dur="500"/>
                                        <p:tgtEl>
                                          <p:spTgt spid="16078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fill="hold"/>
                                        <p:tgtEl>
                                          <p:spTgt spid="5"/>
                                        </p:tgtEl>
                                        <p:attrNameLst>
                                          <p:attrName>ppt_x</p:attrName>
                                        </p:attrNameLst>
                                      </p:cBhvr>
                                      <p:tavLst>
                                        <p:tav tm="0">
                                          <p:val>
                                            <p:strVal val="#ppt_x"/>
                                          </p:val>
                                        </p:tav>
                                        <p:tav tm="100000">
                                          <p:val>
                                            <p:strVal val="#ppt_x"/>
                                          </p:val>
                                        </p:tav>
                                      </p:tavLst>
                                    </p:anim>
                                    <p:anim calcmode="lin" valueType="num">
                                      <p:cBhvr additive="base">
                                        <p:cTn id="5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0" presetClass="entr" presetSubtype="0"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edge">
                                      <p:cBhvr>
                                        <p:cTn id="58" dur="500"/>
                                        <p:tgtEl>
                                          <p:spTgt spid="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4"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down)">
                                      <p:cBhvr>
                                        <p:cTn id="63" dur="500"/>
                                        <p:tgtEl>
                                          <p:spTgt spid="2"/>
                                        </p:tgtEl>
                                      </p:cBhvr>
                                    </p:animEffect>
                                  </p:childTnLst>
                                  <p:subTnLst>
                                    <p:audio>
                                      <p:cMediaNode>
                                        <p:cTn display="0" masterRel="sameClick">
                                          <p:stCondLst>
                                            <p:cond evt="begin" delay="0">
                                              <p:tn val="61"/>
                                            </p:cond>
                                          </p:stCondLst>
                                          <p:endCondLst>
                                            <p:cond evt="onStopAudio" delay="0">
                                              <p:tgtEl>
                                                <p:sldTgt/>
                                              </p:tgtEl>
                                            </p:cond>
                                          </p:endCondLst>
                                        </p:cTn>
                                        <p:tgtEl>
                                          <p:sndTgt r:embed="rId3"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animBg="1"/>
      <p:bldP spid="160772" grpId="0" animBg="1"/>
      <p:bldP spid="160775" grpId="0" animBg="1"/>
      <p:bldP spid="160776" grpId="0" animBg="1"/>
      <p:bldP spid="160777" grpId="0" animBg="1"/>
      <p:bldP spid="160778" grpId="0" animBg="1"/>
      <p:bldP spid="160779" grpId="0" animBg="1"/>
      <p:bldP spid="160780" grpId="0" animBg="1"/>
      <p:bldP spid="160781" grpId="0" animBg="1"/>
      <p:bldP spid="16078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xmlns="" val="1810856807"/>
              </p:ext>
            </p:extLst>
          </p:nvPr>
        </p:nvGraphicFramePr>
        <p:xfrm>
          <a:off x="534432" y="1301711"/>
          <a:ext cx="8355568" cy="528112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534432" y="254001"/>
            <a:ext cx="6985000" cy="861774"/>
          </a:xfrm>
          <a:prstGeom prst="rect">
            <a:avLst/>
          </a:prstGeom>
          <a:noFill/>
        </p:spPr>
        <p:txBody>
          <a:bodyPr wrap="square" rtlCol="0">
            <a:spAutoFit/>
          </a:bodyPr>
          <a:lstStyle/>
          <a:p>
            <a:pPr algn="just">
              <a:defRPr sz="2000" b="1" i="0" u="none" strike="noStrike" kern="1200" baseline="0">
                <a:solidFill>
                  <a:prstClr val="black"/>
                </a:solidFill>
                <a:latin typeface="Times New Roman" pitchFamily="18" charset="0"/>
                <a:ea typeface="+mn-ea"/>
                <a:cs typeface="Times New Roman" pitchFamily="18" charset="0"/>
              </a:defRPr>
            </a:pPr>
            <a:r>
              <a:rPr lang="en-IN" sz="3200" dirty="0">
                <a:solidFill>
                  <a:schemeClr val="bg1"/>
                </a:solidFill>
                <a:latin typeface="+mj-lt"/>
                <a:cs typeface="Times New Roman" pitchFamily="18" charset="0"/>
              </a:rPr>
              <a:t>C</a:t>
            </a:r>
            <a:r>
              <a:rPr lang="en-IN" sz="3200" dirty="0" smtClean="0">
                <a:solidFill>
                  <a:schemeClr val="bg1"/>
                </a:solidFill>
                <a:latin typeface="+mj-lt"/>
                <a:cs typeface="Times New Roman" pitchFamily="18" charset="0"/>
              </a:rPr>
              <a:t>hild Mortality  in Himachal </a:t>
            </a:r>
            <a:r>
              <a:rPr lang="en-IN" sz="3200" dirty="0">
                <a:solidFill>
                  <a:schemeClr val="bg1"/>
                </a:solidFill>
                <a:latin typeface="+mj-lt"/>
                <a:cs typeface="Times New Roman" pitchFamily="18" charset="0"/>
              </a:rPr>
              <a:t>Pradesh  </a:t>
            </a:r>
          </a:p>
          <a:p>
            <a:endParaRPr lang="en-US" dirty="0"/>
          </a:p>
        </p:txBody>
      </p:sp>
    </p:spTree>
    <p:extLst>
      <p:ext uri="{BB962C8B-B14F-4D97-AF65-F5344CB8AC3E}">
        <p14:creationId xmlns:p14="http://schemas.microsoft.com/office/powerpoint/2010/main" xmlns="" val="1775501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xmlns="" val="2949210833"/>
              </p:ext>
            </p:extLst>
          </p:nvPr>
        </p:nvGraphicFramePr>
        <p:xfrm>
          <a:off x="714348" y="1396980"/>
          <a:ext cx="7858180" cy="485778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296333" y="296334"/>
            <a:ext cx="7683500" cy="861774"/>
          </a:xfrm>
          <a:prstGeom prst="rect">
            <a:avLst/>
          </a:prstGeom>
          <a:noFill/>
        </p:spPr>
        <p:txBody>
          <a:bodyPr wrap="square" rtlCol="0">
            <a:spAutoFit/>
          </a:bodyPr>
          <a:lstStyle/>
          <a:p>
            <a:pPr algn="ctr">
              <a:defRPr sz="1800" b="1" i="0" u="none" strike="noStrike" kern="1200" baseline="0">
                <a:solidFill>
                  <a:prstClr val="black"/>
                </a:solidFill>
                <a:latin typeface="+mn-lt"/>
                <a:ea typeface="+mn-ea"/>
                <a:cs typeface="+mn-cs"/>
              </a:defRPr>
            </a:pPr>
            <a:r>
              <a:rPr lang="en-IN" sz="3200" b="1" dirty="0">
                <a:solidFill>
                  <a:schemeClr val="bg1"/>
                </a:solidFill>
                <a:latin typeface="+mj-lt"/>
                <a:cs typeface="Times New Roman" pitchFamily="18" charset="0"/>
              </a:rPr>
              <a:t>S</a:t>
            </a:r>
            <a:r>
              <a:rPr lang="en-IN" sz="3200" b="1" dirty="0" smtClean="0">
                <a:solidFill>
                  <a:schemeClr val="bg1"/>
                </a:solidFill>
                <a:latin typeface="+mj-lt"/>
                <a:cs typeface="Times New Roman" pitchFamily="18" charset="0"/>
              </a:rPr>
              <a:t>tatus</a:t>
            </a:r>
            <a:r>
              <a:rPr lang="en-IN" sz="2800" b="1" dirty="0" smtClean="0">
                <a:solidFill>
                  <a:schemeClr val="bg1"/>
                </a:solidFill>
                <a:latin typeface="+mj-lt"/>
                <a:cs typeface="Times New Roman" pitchFamily="18" charset="0"/>
              </a:rPr>
              <a:t> </a:t>
            </a:r>
            <a:r>
              <a:rPr lang="en-IN" sz="2800" b="1" dirty="0">
                <a:solidFill>
                  <a:schemeClr val="bg1"/>
                </a:solidFill>
                <a:latin typeface="+mj-lt"/>
                <a:cs typeface="Times New Roman" pitchFamily="18" charset="0"/>
              </a:rPr>
              <a:t>of </a:t>
            </a:r>
            <a:r>
              <a:rPr lang="en-IN" sz="2800" b="1" dirty="0" smtClean="0">
                <a:solidFill>
                  <a:schemeClr val="bg1"/>
                </a:solidFill>
                <a:latin typeface="+mj-lt"/>
                <a:cs typeface="Times New Roman" pitchFamily="18" charset="0"/>
              </a:rPr>
              <a:t>Malnutrition in Himachal </a:t>
            </a:r>
            <a:r>
              <a:rPr lang="en-IN" sz="2800" b="1" dirty="0">
                <a:solidFill>
                  <a:schemeClr val="bg1"/>
                </a:solidFill>
                <a:latin typeface="+mj-lt"/>
                <a:cs typeface="Times New Roman" pitchFamily="18" charset="0"/>
              </a:rPr>
              <a:t>Pradesh  </a:t>
            </a:r>
            <a:endParaRPr lang="en-IN" sz="2800" dirty="0">
              <a:solidFill>
                <a:schemeClr val="bg1"/>
              </a:solidFill>
              <a:latin typeface="+mj-lt"/>
              <a:cs typeface="Times New Roman" pitchFamily="18" charset="0"/>
            </a:endParaRPr>
          </a:p>
          <a:p>
            <a:endParaRPr lang="en-US" dirty="0"/>
          </a:p>
        </p:txBody>
      </p:sp>
    </p:spTree>
    <p:extLst>
      <p:ext uri="{BB962C8B-B14F-4D97-AF65-F5344CB8AC3E}">
        <p14:creationId xmlns:p14="http://schemas.microsoft.com/office/powerpoint/2010/main" xmlns="" val="3587695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6"/>
          <p:cNvSpPr>
            <a:spLocks noGrp="1"/>
          </p:cNvSpPr>
          <p:nvPr>
            <p:ph idx="1"/>
          </p:nvPr>
        </p:nvSpPr>
        <p:spPr/>
        <p:txBody>
          <a:bodyPr/>
          <a:lstStyle/>
          <a:p>
            <a:endParaRPr lang="en-US">
              <a:latin typeface="Calibri" charset="0"/>
            </a:endParaRPr>
          </a:p>
        </p:txBody>
      </p:sp>
      <p:sp>
        <p:nvSpPr>
          <p:cNvPr id="34818" name="Title 1"/>
          <p:cNvSpPr>
            <a:spLocks noGrp="1"/>
          </p:cNvSpPr>
          <p:nvPr>
            <p:ph type="title"/>
          </p:nvPr>
        </p:nvSpPr>
        <p:spPr/>
        <p:txBody>
          <a:bodyPr/>
          <a:lstStyle/>
          <a:p>
            <a:r>
              <a:rPr lang="en-US">
                <a:solidFill>
                  <a:srgbClr val="FFFF00"/>
                </a:solidFill>
                <a:latin typeface="Calibri" charset="0"/>
              </a:rPr>
              <a:t>Breastfeeding Saves Lives!</a:t>
            </a:r>
          </a:p>
        </p:txBody>
      </p:sp>
      <p:pic>
        <p:nvPicPr>
          <p:cNvPr id="34819" name="Picture 2" descr="E:\Draft Documents\Costing Book\JPEG files\9.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b="6914"/>
          <a:stretch>
            <a:fillRect/>
          </a:stretch>
        </p:blipFill>
        <p:spPr bwMode="auto">
          <a:xfrm>
            <a:off x="500063" y="1600200"/>
            <a:ext cx="8153400" cy="4327525"/>
          </a:xfrm>
          <a:prstGeom prst="rect">
            <a:avLst/>
          </a:prstGeom>
          <a:noFill/>
          <a:ln w="190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34820" name="Rectangle 3"/>
          <p:cNvSpPr>
            <a:spLocks noChangeArrowheads="1"/>
          </p:cNvSpPr>
          <p:nvPr/>
        </p:nvSpPr>
        <p:spPr bwMode="auto">
          <a:xfrm>
            <a:off x="6019800" y="6140450"/>
            <a:ext cx="28051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a:r>
              <a:rPr lang="en-US" b="1"/>
              <a:t>Source: Black RE et al, 2013</a:t>
            </a:r>
          </a:p>
        </p:txBody>
      </p:sp>
    </p:spTree>
    <p:extLst>
      <p:ext uri="{BB962C8B-B14F-4D97-AF65-F5344CB8AC3E}">
        <p14:creationId xmlns:p14="http://schemas.microsoft.com/office/powerpoint/2010/main" xmlns="" val="93341256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3"/>
          <p:cNvGraphicFramePr>
            <a:graphicFrameLocks noGrp="1" noChangeAspect="1"/>
          </p:cNvGraphicFramePr>
          <p:nvPr>
            <p:ph idx="1"/>
            <p:extLst>
              <p:ext uri="{D42A27DB-BD31-4B8C-83A1-F6EECF244321}">
                <p14:modId xmlns:p14="http://schemas.microsoft.com/office/powerpoint/2010/main" xmlns="" val="3517373959"/>
              </p:ext>
            </p:extLst>
          </p:nvPr>
        </p:nvGraphicFramePr>
        <p:xfrm>
          <a:off x="685800" y="1805781"/>
          <a:ext cx="7772400" cy="4114800"/>
        </p:xfrm>
        <a:graphic>
          <a:graphicData uri="http://schemas.openxmlformats.org/presentationml/2006/ole">
            <p:oleObj spid="_x0000_s5168" name="Chart" r:id="rId4" imgW="7761960" imgH="4105080" progId="MSGraph.Chart.8">
              <p:embed followColorScheme="full"/>
            </p:oleObj>
          </a:graphicData>
        </a:graphic>
      </p:graphicFrame>
      <p:sp>
        <p:nvSpPr>
          <p:cNvPr id="28673" name="Rectangle 2"/>
          <p:cNvSpPr>
            <a:spLocks noGrp="1" noChangeArrowheads="1"/>
          </p:cNvSpPr>
          <p:nvPr>
            <p:ph type="title"/>
          </p:nvPr>
        </p:nvSpPr>
        <p:spPr/>
        <p:txBody>
          <a:bodyPr/>
          <a:lstStyle/>
          <a:p>
            <a:r>
              <a:rPr lang="en-US" sz="2800" dirty="0">
                <a:latin typeface="Calibri" charset="0"/>
              </a:rPr>
              <a:t>Risk of neonatal mortality according to time of initiation of breastfeeding</a:t>
            </a:r>
            <a:endParaRPr lang="en-US" sz="3600" dirty="0">
              <a:latin typeface="Calibri" charset="0"/>
            </a:endParaRPr>
          </a:p>
        </p:txBody>
      </p:sp>
      <p:sp>
        <p:nvSpPr>
          <p:cNvPr id="11268" name="Text Box 4"/>
          <p:cNvSpPr txBox="1">
            <a:spLocks noChangeArrowheads="1"/>
          </p:cNvSpPr>
          <p:nvPr/>
        </p:nvSpPr>
        <p:spPr bwMode="auto">
          <a:xfrm>
            <a:off x="412750" y="6019266"/>
            <a:ext cx="3678238" cy="366712"/>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b="1" i="1" dirty="0">
              <a:cs typeface="Arial" charset="0"/>
            </a:endParaRPr>
          </a:p>
        </p:txBody>
      </p:sp>
      <p:sp>
        <p:nvSpPr>
          <p:cNvPr id="11270" name="AutoShape 6"/>
          <p:cNvSpPr>
            <a:spLocks noChangeArrowheads="1"/>
          </p:cNvSpPr>
          <p:nvPr/>
        </p:nvSpPr>
        <p:spPr bwMode="auto">
          <a:xfrm>
            <a:off x="2743200" y="1949450"/>
            <a:ext cx="3756025" cy="919163"/>
          </a:xfrm>
          <a:prstGeom prst="rightArrow">
            <a:avLst>
              <a:gd name="adj1" fmla="val 50000"/>
              <a:gd name="adj2" fmla="val 102159"/>
            </a:avLst>
          </a:prstGeom>
          <a:solidFill>
            <a:srgbClr val="339933"/>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600" b="1">
                <a:solidFill>
                  <a:srgbClr val="FFFF00"/>
                </a:solidFill>
                <a:latin typeface="Tahoma" charset="0"/>
                <a:cs typeface="Arial" charset="0"/>
              </a:rPr>
              <a:t>Six times more risk of death</a:t>
            </a:r>
          </a:p>
        </p:txBody>
      </p:sp>
      <p:sp>
        <p:nvSpPr>
          <p:cNvPr id="28677" name="Rectangle 1"/>
          <p:cNvSpPr>
            <a:spLocks noChangeArrowheads="1"/>
          </p:cNvSpPr>
          <p:nvPr/>
        </p:nvSpPr>
        <p:spPr bwMode="auto">
          <a:xfrm>
            <a:off x="1700707" y="6019266"/>
            <a:ext cx="611295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b="1" dirty="0"/>
              <a:t>Source: Edmonds EK et al, </a:t>
            </a:r>
            <a:r>
              <a:rPr lang="en-US" b="1" dirty="0" smtClean="0"/>
              <a:t>2007 - </a:t>
            </a:r>
            <a:r>
              <a:rPr lang="en-US" b="1" i="1" dirty="0">
                <a:cs typeface="Arial" charset="0"/>
              </a:rPr>
              <a:t>Pediatrics 2006;117:380-386</a:t>
            </a:r>
          </a:p>
          <a:p>
            <a:endParaRPr lang="en-US" b="1" dirty="0"/>
          </a:p>
        </p:txBody>
      </p:sp>
    </p:spTree>
    <p:extLst>
      <p:ext uri="{BB962C8B-B14F-4D97-AF65-F5344CB8AC3E}">
        <p14:creationId xmlns:p14="http://schemas.microsoft.com/office/powerpoint/2010/main" xmlns="" val="2064437477"/>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xmlns="" val="3477129725"/>
              </p:ext>
            </p:extLst>
          </p:nvPr>
        </p:nvGraphicFramePr>
        <p:xfrm>
          <a:off x="627039" y="1619232"/>
          <a:ext cx="7715304" cy="442915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627039" y="232833"/>
            <a:ext cx="7373961" cy="1231106"/>
          </a:xfrm>
          <a:prstGeom prst="rect">
            <a:avLst/>
          </a:prstGeom>
          <a:noFill/>
        </p:spPr>
        <p:txBody>
          <a:bodyPr wrap="square" rtlCol="0">
            <a:spAutoFit/>
          </a:bodyPr>
          <a:lstStyle/>
          <a:p>
            <a:pPr algn="r">
              <a:defRPr sz="1800" b="1" i="0" u="none" strike="noStrike" kern="1200" baseline="0">
                <a:solidFill>
                  <a:prstClr val="black"/>
                </a:solidFill>
                <a:latin typeface="Times New Roman" pitchFamily="18" charset="0"/>
                <a:ea typeface="+mn-ea"/>
                <a:cs typeface="Times New Roman" pitchFamily="18" charset="0"/>
              </a:defRPr>
            </a:pPr>
            <a:r>
              <a:rPr lang="en-IN" sz="3200" dirty="0" smtClean="0">
                <a:solidFill>
                  <a:srgbClr val="FFFFFF"/>
                </a:solidFill>
                <a:latin typeface="+mj-lt"/>
                <a:cs typeface="Times New Roman" pitchFamily="18" charset="0"/>
              </a:rPr>
              <a:t>IYCF Practices in Himachal Pradesh </a:t>
            </a:r>
          </a:p>
          <a:p>
            <a:pPr algn="r">
              <a:defRPr sz="1800" b="1" i="0" u="none" strike="noStrike" kern="1200" baseline="0">
                <a:solidFill>
                  <a:prstClr val="black"/>
                </a:solidFill>
                <a:latin typeface="Times New Roman" pitchFamily="18" charset="0"/>
                <a:ea typeface="+mn-ea"/>
                <a:cs typeface="Times New Roman" pitchFamily="18" charset="0"/>
              </a:defRPr>
            </a:pPr>
            <a:r>
              <a:rPr lang="en-IN" sz="2400" dirty="0" smtClean="0">
                <a:solidFill>
                  <a:srgbClr val="FFFFFF"/>
                </a:solidFill>
                <a:latin typeface="+mj-lt"/>
                <a:cs typeface="Times New Roman" pitchFamily="18" charset="0"/>
              </a:rPr>
              <a:t>(DLHS 3 2007-08)  </a:t>
            </a:r>
            <a:endParaRPr lang="en-IN" sz="2400" dirty="0">
              <a:solidFill>
                <a:srgbClr val="FFFFFF"/>
              </a:solidFill>
              <a:latin typeface="+mj-lt"/>
              <a:cs typeface="Times New Roman" pitchFamily="18" charset="0"/>
            </a:endParaRPr>
          </a:p>
          <a:p>
            <a:endParaRPr lang="en-US" dirty="0"/>
          </a:p>
        </p:txBody>
      </p:sp>
    </p:spTree>
    <p:extLst>
      <p:ext uri="{BB962C8B-B14F-4D97-AF65-F5344CB8AC3E}">
        <p14:creationId xmlns:p14="http://schemas.microsoft.com/office/powerpoint/2010/main" xmlns="" val="2183568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xmlns="" val="115640600"/>
              </p:ext>
            </p:extLst>
          </p:nvPr>
        </p:nvGraphicFramePr>
        <p:xfrm>
          <a:off x="642910" y="1640399"/>
          <a:ext cx="7615265" cy="471490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465668" y="317500"/>
            <a:ext cx="6942666" cy="1077218"/>
          </a:xfrm>
          <a:prstGeom prst="rect">
            <a:avLst/>
          </a:prstGeom>
          <a:noFill/>
        </p:spPr>
        <p:txBody>
          <a:bodyPr wrap="square" rtlCol="0">
            <a:spAutoFit/>
          </a:bodyPr>
          <a:lstStyle/>
          <a:p>
            <a:r>
              <a:rPr lang="en-US" sz="3200" b="1" dirty="0" smtClean="0">
                <a:solidFill>
                  <a:srgbClr val="FFFFFF"/>
                </a:solidFill>
              </a:rPr>
              <a:t>Exclusive breastfeeding drops sharply!</a:t>
            </a:r>
            <a:endParaRPr lang="en-IN" sz="3200" dirty="0">
              <a:solidFill>
                <a:srgbClr val="FFFFFF"/>
              </a:solidFill>
            </a:endParaRPr>
          </a:p>
          <a:p>
            <a:endParaRPr lang="en-US" sz="3200" dirty="0">
              <a:solidFill>
                <a:srgbClr val="FFFFFF"/>
              </a:solidFill>
            </a:endParaRPr>
          </a:p>
        </p:txBody>
      </p:sp>
    </p:spTree>
    <p:extLst>
      <p:ext uri="{BB962C8B-B14F-4D97-AF65-F5344CB8AC3E}">
        <p14:creationId xmlns:p14="http://schemas.microsoft.com/office/powerpoint/2010/main" xmlns="" val="301151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bpn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bpni.thmx</Template>
  <TotalTime>1534</TotalTime>
  <Words>1449</Words>
  <Application>Microsoft Office PowerPoint</Application>
  <PresentationFormat>On-screen Show (4:3)</PresentationFormat>
  <Paragraphs>200</Paragraphs>
  <Slides>27</Slides>
  <Notes>6</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27</vt:i4>
      </vt:variant>
    </vt:vector>
  </HeadingPairs>
  <TitlesOfParts>
    <vt:vector size="31" baseType="lpstr">
      <vt:lpstr>bpni</vt:lpstr>
      <vt:lpstr>CorelDRAW</vt:lpstr>
      <vt:lpstr>Chart</vt:lpstr>
      <vt:lpstr>Image</vt:lpstr>
      <vt:lpstr>Enhancing Breastfeeding and infant and young child feeding practices practices in Himachal Pradesh</vt:lpstr>
      <vt:lpstr>Overview</vt:lpstr>
      <vt:lpstr>First year is critical!</vt:lpstr>
      <vt:lpstr>Slide 4</vt:lpstr>
      <vt:lpstr>Slide 5</vt:lpstr>
      <vt:lpstr>Breastfeeding Saves Lives!</vt:lpstr>
      <vt:lpstr>Risk of neonatal mortality according to time of initiation of breastfeeding</vt:lpstr>
      <vt:lpstr>Slide 8</vt:lpstr>
      <vt:lpstr>Slide 9</vt:lpstr>
      <vt:lpstr>What Action is required to improve IYCF Pratices? </vt:lpstr>
      <vt:lpstr>What is required to Enhance Optimal IYCF Practices </vt:lpstr>
      <vt:lpstr>What is Optimal Infant and Young Child Feeding Practice </vt:lpstr>
      <vt:lpstr>ICDS Mission document has emphasised role  of Counselling</vt:lpstr>
      <vt:lpstr>Evidence that Breastfeeding  Counseling works! </vt:lpstr>
      <vt:lpstr>Peer Counselling by Mother Support Groups help: The Lalitpur Experience</vt:lpstr>
      <vt:lpstr>Counseling Works in Lalitpur</vt:lpstr>
      <vt:lpstr>100,000 babies are delivered per year (280 everyday) in HP  -75% in institutions</vt:lpstr>
      <vt:lpstr>How we propose to work with Govt of HP WCD</vt:lpstr>
      <vt:lpstr>Slide 19</vt:lpstr>
      <vt:lpstr>Plans</vt:lpstr>
      <vt:lpstr>What are our roles</vt:lpstr>
      <vt:lpstr>‘4 in 1’ training programme - Course Material</vt:lpstr>
      <vt:lpstr>Breastfeeding Promotion Network of India</vt:lpstr>
      <vt:lpstr>BPNI secretariat – technical and administrative team of 14 persons</vt:lpstr>
      <vt:lpstr>BPNI - Major Areas of Work</vt:lpstr>
      <vt:lpstr>BPNI assists Government </vt:lpstr>
      <vt:lpstr>Thank you for listening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IYCF practices in Uttarakhand</dc:title>
  <dc:creator>Dr. J P dadhich</dc:creator>
  <cp:lastModifiedBy>Beena Bhatt</cp:lastModifiedBy>
  <cp:revision>105</cp:revision>
  <cp:lastPrinted>2015-08-31T11:12:12Z</cp:lastPrinted>
  <dcterms:created xsi:type="dcterms:W3CDTF">2015-08-01T06:32:14Z</dcterms:created>
  <dcterms:modified xsi:type="dcterms:W3CDTF">2015-09-11T06:21:54Z</dcterms:modified>
</cp:coreProperties>
</file>