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2" r:id="rId2"/>
    <p:sldId id="265" r:id="rId3"/>
    <p:sldId id="261" r:id="rId4"/>
    <p:sldId id="268" r:id="rId5"/>
    <p:sldId id="267" r:id="rId6"/>
    <p:sldId id="258" r:id="rId7"/>
    <p:sldId id="266" r:id="rId8"/>
    <p:sldId id="259" r:id="rId9"/>
    <p:sldId id="260" r:id="rId10"/>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gray"/>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32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Lbls>
            <c:dLbl>
              <c:idx val="0"/>
              <c:layout/>
              <c:tx>
                <c:rich>
                  <a:bodyPr/>
                  <a:lstStyle/>
                  <a:p>
                    <a:r>
                      <a:rPr lang="en-US" smtClean="0"/>
                      <a:t>3,900,000</a:t>
                    </a:r>
                    <a:endParaRPr lang="en-US"/>
                  </a:p>
                </c:rich>
              </c:tx>
              <c:dLblPos val="outEnd"/>
              <c:showLegendKey val="0"/>
              <c:showVal val="1"/>
              <c:showCatName val="0"/>
              <c:showSerName val="0"/>
              <c:showPercent val="0"/>
              <c:showBubbleSize val="0"/>
            </c:dLbl>
            <c:dLbl>
              <c:idx val="1"/>
              <c:layout/>
              <c:tx>
                <c:rich>
                  <a:bodyPr/>
                  <a:lstStyle/>
                  <a:p>
                    <a:r>
                      <a:rPr lang="en-US" smtClean="0"/>
                      <a:t>3,436,560</a:t>
                    </a:r>
                    <a:endParaRPr lang="en-US"/>
                  </a:p>
                </c:rich>
              </c:tx>
              <c:dLblPos val="outEnd"/>
              <c:showLegendKey val="0"/>
              <c:showVal val="1"/>
              <c:showCatName val="0"/>
              <c:showSerName val="0"/>
              <c:showPercent val="0"/>
              <c:showBubbleSize val="0"/>
            </c:dLbl>
            <c:dLblPos val="outEnd"/>
            <c:showLegendKey val="0"/>
            <c:showVal val="1"/>
            <c:showCatName val="0"/>
            <c:showSerName val="0"/>
            <c:showPercent val="0"/>
            <c:showBubbleSize val="0"/>
            <c:showLeaderLines val="0"/>
          </c:dLbls>
          <c:cat>
            <c:strRef>
              <c:f>Sheet1!$A$2:$A$3</c:f>
              <c:strCache>
                <c:ptCount val="2"/>
                <c:pt idx="0">
                  <c:v>Episodes of diarrhea**</c:v>
                </c:pt>
                <c:pt idx="1">
                  <c:v>Episodes of pneumonia**</c:v>
                </c:pt>
              </c:strCache>
            </c:strRef>
          </c:cat>
          <c:val>
            <c:numRef>
              <c:f>Sheet1!$B$2:$B$3</c:f>
              <c:numCache>
                <c:formatCode>General</c:formatCode>
                <c:ptCount val="2"/>
                <c:pt idx="0">
                  <c:v>3.9E6</c:v>
                </c:pt>
                <c:pt idx="1">
                  <c:v>3.43656E6</c:v>
                </c:pt>
              </c:numCache>
            </c:numRef>
          </c:val>
        </c:ser>
        <c:dLbls>
          <c:showLegendKey val="0"/>
          <c:showVal val="1"/>
          <c:showCatName val="0"/>
          <c:showSerName val="0"/>
          <c:showPercent val="0"/>
          <c:showBubbleSize val="0"/>
        </c:dLbls>
        <c:gapWidth val="150"/>
        <c:axId val="2047679032"/>
        <c:axId val="2046894120"/>
      </c:barChart>
      <c:catAx>
        <c:axId val="2047679032"/>
        <c:scaling>
          <c:orientation val="minMax"/>
        </c:scaling>
        <c:delete val="0"/>
        <c:axPos val="b"/>
        <c:majorTickMark val="out"/>
        <c:minorTickMark val="none"/>
        <c:tickLblPos val="nextTo"/>
        <c:crossAx val="2046894120"/>
        <c:crosses val="autoZero"/>
        <c:auto val="1"/>
        <c:lblAlgn val="ctr"/>
        <c:lblOffset val="100"/>
        <c:noMultiLvlLbl val="0"/>
      </c:catAx>
      <c:valAx>
        <c:axId val="2046894120"/>
        <c:scaling>
          <c:orientation val="minMax"/>
          <c:min val="1.2E6"/>
        </c:scaling>
        <c:delete val="0"/>
        <c:axPos val="l"/>
        <c:majorGridlines/>
        <c:numFmt formatCode="General" sourceLinked="1"/>
        <c:majorTickMark val="out"/>
        <c:minorTickMark val="none"/>
        <c:tickLblPos val="nextTo"/>
        <c:crossAx val="2047679032"/>
        <c:crosses val="autoZero"/>
        <c:crossBetween val="between"/>
        <c:majorUnit val="500000.0"/>
        <c:minorUnit val="100000.0"/>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IN"/>
              <a:t>Sale of Milk Formula (Tonnes)</a:t>
            </a:r>
            <a:endParaRPr lang="en-US"/>
          </a:p>
        </c:rich>
      </c:tx>
      <c:layout/>
      <c:overlay val="0"/>
    </c:title>
    <c:autoTitleDeleted val="0"/>
    <c:plotArea>
      <c:layout/>
      <c:barChart>
        <c:barDir val="col"/>
        <c:grouping val="clustered"/>
        <c:varyColors val="0"/>
        <c:ser>
          <c:idx val="0"/>
          <c:order val="0"/>
          <c:tx>
            <c:strRef>
              <c:f>Sheet1!$B$1</c:f>
              <c:strCache>
                <c:ptCount val="1"/>
                <c:pt idx="0">
                  <c:v>Series 1</c:v>
                </c:pt>
              </c:strCache>
            </c:strRef>
          </c:tx>
          <c:invertIfNegative val="0"/>
          <c:dPt>
            <c:idx val="1"/>
            <c:invertIfNegative val="0"/>
            <c:bubble3D val="0"/>
            <c:spPr>
              <a:solidFill>
                <a:schemeClr val="accent2"/>
              </a:solidFill>
            </c:spPr>
          </c:dPt>
          <c:cat>
            <c:strRef>
              <c:f>Sheet1!$A$2:$A$3</c:f>
              <c:strCache>
                <c:ptCount val="2"/>
                <c:pt idx="0">
                  <c:v>India</c:v>
                </c:pt>
                <c:pt idx="1">
                  <c:v>China</c:v>
                </c:pt>
              </c:strCache>
            </c:strRef>
          </c:cat>
          <c:val>
            <c:numRef>
              <c:f>Sheet1!$B$2:$B$3</c:f>
              <c:numCache>
                <c:formatCode>General</c:formatCode>
                <c:ptCount val="2"/>
                <c:pt idx="0">
                  <c:v>27783.0</c:v>
                </c:pt>
                <c:pt idx="1">
                  <c:v>560000.0</c:v>
                </c:pt>
              </c:numCache>
            </c:numRef>
          </c:val>
        </c:ser>
        <c:dLbls>
          <c:showLegendKey val="0"/>
          <c:showVal val="1"/>
          <c:showCatName val="0"/>
          <c:showSerName val="0"/>
          <c:showPercent val="0"/>
          <c:showBubbleSize val="0"/>
        </c:dLbls>
        <c:gapWidth val="150"/>
        <c:axId val="2083399944"/>
        <c:axId val="-2142841240"/>
      </c:barChart>
      <c:catAx>
        <c:axId val="2083399944"/>
        <c:scaling>
          <c:orientation val="minMax"/>
        </c:scaling>
        <c:delete val="0"/>
        <c:axPos val="b"/>
        <c:majorTickMark val="out"/>
        <c:minorTickMark val="none"/>
        <c:tickLblPos val="nextTo"/>
        <c:crossAx val="-2142841240"/>
        <c:crosses val="autoZero"/>
        <c:auto val="1"/>
        <c:lblAlgn val="ctr"/>
        <c:lblOffset val="100"/>
        <c:noMultiLvlLbl val="0"/>
      </c:catAx>
      <c:valAx>
        <c:axId val="-2142841240"/>
        <c:scaling>
          <c:orientation val="minMax"/>
        </c:scaling>
        <c:delete val="1"/>
        <c:axPos val="l"/>
        <c:numFmt formatCode="General" sourceLinked="1"/>
        <c:majorTickMark val="out"/>
        <c:minorTickMark val="none"/>
        <c:tickLblPos val="nextTo"/>
        <c:crossAx val="2083399944"/>
        <c:crosses val="autoZero"/>
        <c:crossBetween val="between"/>
      </c:valAx>
      <c:spPr>
        <a:noFill/>
        <a:ln w="25400">
          <a:noFill/>
        </a:ln>
      </c:spPr>
    </c:plotArea>
    <c:plotVisOnly val="1"/>
    <c:dispBlanksAs val="gap"/>
    <c:showDLblsOverMax val="0"/>
  </c:chart>
  <c:spPr>
    <a:ln>
      <a:solidFill>
        <a:schemeClr val="accent2">
          <a:lumMod val="75000"/>
        </a:schemeClr>
      </a:solidFill>
    </a:ln>
  </c:spPr>
  <c:txPr>
    <a:bodyPr/>
    <a:lstStyle/>
    <a:p>
      <a:pPr>
        <a:defRPr sz="16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IN"/>
              <a:t>GHG Emission </a:t>
            </a:r>
          </a:p>
          <a:p>
            <a:pPr>
              <a:defRPr/>
            </a:pPr>
            <a:r>
              <a:rPr lang="en-IN"/>
              <a:t>(Tonnes CO2 eq)</a:t>
            </a:r>
          </a:p>
        </c:rich>
      </c:tx>
      <c:layout/>
      <c:overlay val="0"/>
    </c:title>
    <c:autoTitleDeleted val="0"/>
    <c:plotArea>
      <c:layout/>
      <c:barChart>
        <c:barDir val="col"/>
        <c:grouping val="clustered"/>
        <c:varyColors val="0"/>
        <c:ser>
          <c:idx val="0"/>
          <c:order val="0"/>
          <c:tx>
            <c:strRef>
              <c:f>Sheet1!$B$1</c:f>
              <c:strCache>
                <c:ptCount val="1"/>
                <c:pt idx="0">
                  <c:v>Series 1</c:v>
                </c:pt>
              </c:strCache>
            </c:strRef>
          </c:tx>
          <c:invertIfNegative val="0"/>
          <c:dPt>
            <c:idx val="1"/>
            <c:invertIfNegative val="0"/>
            <c:bubble3D val="0"/>
            <c:spPr>
              <a:solidFill>
                <a:srgbClr val="C0504D"/>
              </a:solidFill>
            </c:spPr>
          </c:dPt>
          <c:cat>
            <c:strRef>
              <c:f>Sheet1!$A$2:$A$3</c:f>
              <c:strCache>
                <c:ptCount val="2"/>
                <c:pt idx="0">
                  <c:v>India</c:v>
                </c:pt>
                <c:pt idx="1">
                  <c:v>China</c:v>
                </c:pt>
              </c:strCache>
            </c:strRef>
          </c:cat>
          <c:val>
            <c:numRef>
              <c:f>Sheet1!$B$2:$B$3</c:f>
              <c:numCache>
                <c:formatCode>General</c:formatCode>
                <c:ptCount val="2"/>
                <c:pt idx="0">
                  <c:v>111226.0</c:v>
                </c:pt>
                <c:pt idx="1">
                  <c:v>2.249287E6</c:v>
                </c:pt>
              </c:numCache>
            </c:numRef>
          </c:val>
        </c:ser>
        <c:dLbls>
          <c:showLegendKey val="0"/>
          <c:showVal val="1"/>
          <c:showCatName val="0"/>
          <c:showSerName val="0"/>
          <c:showPercent val="0"/>
          <c:showBubbleSize val="0"/>
        </c:dLbls>
        <c:gapWidth val="150"/>
        <c:axId val="-2139566136"/>
        <c:axId val="-2127990824"/>
      </c:barChart>
      <c:catAx>
        <c:axId val="-2139566136"/>
        <c:scaling>
          <c:orientation val="minMax"/>
        </c:scaling>
        <c:delete val="0"/>
        <c:axPos val="b"/>
        <c:majorTickMark val="out"/>
        <c:minorTickMark val="none"/>
        <c:tickLblPos val="nextTo"/>
        <c:crossAx val="-2127990824"/>
        <c:crosses val="autoZero"/>
        <c:auto val="1"/>
        <c:lblAlgn val="ctr"/>
        <c:lblOffset val="100"/>
        <c:noMultiLvlLbl val="0"/>
      </c:catAx>
      <c:valAx>
        <c:axId val="-2127990824"/>
        <c:scaling>
          <c:orientation val="minMax"/>
        </c:scaling>
        <c:delete val="1"/>
        <c:axPos val="l"/>
        <c:numFmt formatCode="General" sourceLinked="1"/>
        <c:majorTickMark val="out"/>
        <c:minorTickMark val="none"/>
        <c:tickLblPos val="nextTo"/>
        <c:crossAx val="-2139566136"/>
        <c:crosses val="autoZero"/>
        <c:crossBetween val="between"/>
      </c:valAx>
    </c:plotArea>
    <c:plotVisOnly val="1"/>
    <c:dispBlanksAs val="gap"/>
    <c:showDLblsOverMax val="0"/>
  </c:chart>
  <c:spPr>
    <a:noFill/>
    <a:ln>
      <a:solidFill>
        <a:srgbClr val="C0504D">
          <a:lumMod val="75000"/>
        </a:srgbClr>
      </a:solidFill>
    </a:ln>
  </c:spPr>
  <c:txPr>
    <a:bodyPr/>
    <a:lstStyle/>
    <a:p>
      <a:pPr>
        <a:defRPr sz="16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China</c:v>
                </c:pt>
              </c:strCache>
            </c:strRef>
          </c:tx>
          <c:marker>
            <c:symbol val="circle"/>
            <c:size val="7"/>
          </c:marker>
          <c:dLbls>
            <c:dLblPos val="t"/>
            <c:showLegendKey val="0"/>
            <c:showVal val="1"/>
            <c:showCatName val="0"/>
            <c:showSerName val="0"/>
            <c:showPercent val="0"/>
            <c:showBubbleSize val="0"/>
            <c:showLeaderLines val="0"/>
          </c:dLbls>
          <c:cat>
            <c:numRef>
              <c:f>Sheet1!$A$2:$A$3</c:f>
              <c:numCache>
                <c:formatCode>General</c:formatCode>
                <c:ptCount val="2"/>
                <c:pt idx="0">
                  <c:v>2008.0</c:v>
                </c:pt>
                <c:pt idx="1">
                  <c:v>2012.0</c:v>
                </c:pt>
              </c:numCache>
            </c:numRef>
          </c:cat>
          <c:val>
            <c:numRef>
              <c:f>Sheet1!$B$2:$B$3</c:f>
              <c:numCache>
                <c:formatCode>General</c:formatCode>
                <c:ptCount val="2"/>
                <c:pt idx="0">
                  <c:v>294800.0</c:v>
                </c:pt>
                <c:pt idx="1">
                  <c:v>560000.0</c:v>
                </c:pt>
              </c:numCache>
            </c:numRef>
          </c:val>
          <c:smooth val="0"/>
        </c:ser>
        <c:ser>
          <c:idx val="1"/>
          <c:order val="1"/>
          <c:tx>
            <c:strRef>
              <c:f>Sheet1!$C$1</c:f>
              <c:strCache>
                <c:ptCount val="1"/>
                <c:pt idx="0">
                  <c:v>India</c:v>
                </c:pt>
              </c:strCache>
            </c:strRef>
          </c:tx>
          <c:dLbls>
            <c:dLblPos val="t"/>
            <c:showLegendKey val="0"/>
            <c:showVal val="1"/>
            <c:showCatName val="0"/>
            <c:showSerName val="0"/>
            <c:showPercent val="0"/>
            <c:showBubbleSize val="0"/>
            <c:showLeaderLines val="0"/>
          </c:dLbls>
          <c:cat>
            <c:numRef>
              <c:f>Sheet1!$A$2:$A$3</c:f>
              <c:numCache>
                <c:formatCode>General</c:formatCode>
                <c:ptCount val="2"/>
                <c:pt idx="0">
                  <c:v>2008.0</c:v>
                </c:pt>
                <c:pt idx="1">
                  <c:v>2012.0</c:v>
                </c:pt>
              </c:numCache>
            </c:numRef>
          </c:cat>
          <c:val>
            <c:numRef>
              <c:f>Sheet1!$C$2:$C$3</c:f>
              <c:numCache>
                <c:formatCode>General</c:formatCode>
                <c:ptCount val="2"/>
                <c:pt idx="0">
                  <c:v>24428.0</c:v>
                </c:pt>
                <c:pt idx="1">
                  <c:v>27783.0</c:v>
                </c:pt>
              </c:numCache>
            </c:numRef>
          </c:val>
          <c:smooth val="0"/>
        </c:ser>
        <c:dLbls>
          <c:showLegendKey val="0"/>
          <c:showVal val="1"/>
          <c:showCatName val="0"/>
          <c:showSerName val="0"/>
          <c:showPercent val="0"/>
          <c:showBubbleSize val="0"/>
        </c:dLbls>
        <c:marker val="1"/>
        <c:smooth val="0"/>
        <c:axId val="-2144951912"/>
        <c:axId val="-2144546616"/>
      </c:lineChart>
      <c:catAx>
        <c:axId val="-2144951912"/>
        <c:scaling>
          <c:orientation val="minMax"/>
        </c:scaling>
        <c:delete val="0"/>
        <c:axPos val="b"/>
        <c:numFmt formatCode="General" sourceLinked="1"/>
        <c:majorTickMark val="out"/>
        <c:minorTickMark val="none"/>
        <c:tickLblPos val="nextTo"/>
        <c:crossAx val="-2144546616"/>
        <c:crosses val="autoZero"/>
        <c:auto val="1"/>
        <c:lblAlgn val="ctr"/>
        <c:lblOffset val="100"/>
        <c:noMultiLvlLbl val="0"/>
      </c:catAx>
      <c:valAx>
        <c:axId val="-2144546616"/>
        <c:scaling>
          <c:orientation val="minMax"/>
        </c:scaling>
        <c:delete val="0"/>
        <c:axPos val="l"/>
        <c:majorGridlines/>
        <c:numFmt formatCode="General" sourceLinked="1"/>
        <c:majorTickMark val="out"/>
        <c:minorTickMark val="none"/>
        <c:tickLblPos val="nextTo"/>
        <c:crossAx val="-2144951912"/>
        <c:crosses val="autoZero"/>
        <c:crossBetween val="between"/>
      </c:valAx>
    </c:plotArea>
    <c:legend>
      <c:legendPos val="b"/>
      <c:layout/>
      <c:overlay val="0"/>
      <c:spPr>
        <a:ln>
          <a:solidFill>
            <a:schemeClr val="accent1"/>
          </a:solidFill>
        </a:ln>
      </c:sp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89EF1E-42BD-194C-9C1B-1089677B5BAB}" type="doc">
      <dgm:prSet loTypeId="urn:microsoft.com/office/officeart/2005/8/layout/process4" loCatId="" qsTypeId="urn:microsoft.com/office/officeart/2005/8/quickstyle/simple4" qsCatId="simple" csTypeId="urn:microsoft.com/office/officeart/2005/8/colors/accent1_2" csCatId="accent1" phldr="1"/>
      <dgm:spPr/>
      <dgm:t>
        <a:bodyPr/>
        <a:lstStyle/>
        <a:p>
          <a:endParaRPr lang="en-US"/>
        </a:p>
      </dgm:t>
    </dgm:pt>
    <dgm:pt modelId="{F949B4B4-CC47-9D4E-810D-ACE0B005DFA1}">
      <dgm:prSet phldrT="[Text]"/>
      <dgm:spPr/>
      <dgm:t>
        <a:bodyPr/>
        <a:lstStyle/>
        <a:p>
          <a:r>
            <a:rPr lang="en-US" b="1" dirty="0" smtClean="0"/>
            <a:t>National Nutrition Commission through an Act of Parliament</a:t>
          </a:r>
          <a:endParaRPr lang="en-US" b="1" dirty="0"/>
        </a:p>
      </dgm:t>
    </dgm:pt>
    <dgm:pt modelId="{640A4841-C409-1D49-960F-356FE82B8918}" type="parTrans" cxnId="{68475B11-1B81-F34E-BFEC-09FA767EE444}">
      <dgm:prSet/>
      <dgm:spPr/>
      <dgm:t>
        <a:bodyPr/>
        <a:lstStyle/>
        <a:p>
          <a:endParaRPr lang="en-US"/>
        </a:p>
      </dgm:t>
    </dgm:pt>
    <dgm:pt modelId="{4F4CE49C-33ED-6D41-9FE4-14E95D2C0A25}" type="sibTrans" cxnId="{68475B11-1B81-F34E-BFEC-09FA767EE444}">
      <dgm:prSet/>
      <dgm:spPr/>
      <dgm:t>
        <a:bodyPr/>
        <a:lstStyle/>
        <a:p>
          <a:endParaRPr lang="en-US"/>
        </a:p>
      </dgm:t>
    </dgm:pt>
    <dgm:pt modelId="{B589C624-57E0-9D44-A87C-E6B6C2716F9B}">
      <dgm:prSet phldrT="[Text]"/>
      <dgm:spPr/>
      <dgm:t>
        <a:bodyPr/>
        <a:lstStyle/>
        <a:p>
          <a:r>
            <a:rPr lang="en-US" b="1" dirty="0" smtClean="0"/>
            <a:t>Chairperson and members (full time)</a:t>
          </a:r>
          <a:endParaRPr lang="en-US" b="1" dirty="0"/>
        </a:p>
      </dgm:t>
    </dgm:pt>
    <dgm:pt modelId="{99B9CF5F-EEE9-3941-927E-0E4FB659A9C7}" type="parTrans" cxnId="{DCA519FB-785D-E54B-8018-7AEA92FC68F5}">
      <dgm:prSet/>
      <dgm:spPr/>
      <dgm:t>
        <a:bodyPr/>
        <a:lstStyle/>
        <a:p>
          <a:endParaRPr lang="en-US"/>
        </a:p>
      </dgm:t>
    </dgm:pt>
    <dgm:pt modelId="{D01C6478-808A-FC4C-B150-FA40E586D834}" type="sibTrans" cxnId="{DCA519FB-785D-E54B-8018-7AEA92FC68F5}">
      <dgm:prSet/>
      <dgm:spPr/>
      <dgm:t>
        <a:bodyPr/>
        <a:lstStyle/>
        <a:p>
          <a:endParaRPr lang="en-US"/>
        </a:p>
      </dgm:t>
    </dgm:pt>
    <dgm:pt modelId="{6F8AA760-0789-694A-A518-4FD63E7EB1B1}">
      <dgm:prSet phldrT="[Text]"/>
      <dgm:spPr/>
      <dgm:t>
        <a:bodyPr/>
        <a:lstStyle/>
        <a:p>
          <a:r>
            <a:rPr lang="en-US" b="1" dirty="0" smtClean="0"/>
            <a:t>Reports to PM</a:t>
          </a:r>
          <a:endParaRPr lang="en-US" b="1" dirty="0"/>
        </a:p>
      </dgm:t>
    </dgm:pt>
    <dgm:pt modelId="{877A9F4E-8280-7348-AB01-A7AC5C396DEC}" type="parTrans" cxnId="{7542B3D6-5225-A74E-A697-A514C11945A3}">
      <dgm:prSet/>
      <dgm:spPr/>
      <dgm:t>
        <a:bodyPr/>
        <a:lstStyle/>
        <a:p>
          <a:endParaRPr lang="en-US"/>
        </a:p>
      </dgm:t>
    </dgm:pt>
    <dgm:pt modelId="{D1B11F8E-047B-8F48-8E83-63066073CF4F}" type="sibTrans" cxnId="{7542B3D6-5225-A74E-A697-A514C11945A3}">
      <dgm:prSet/>
      <dgm:spPr/>
      <dgm:t>
        <a:bodyPr/>
        <a:lstStyle/>
        <a:p>
          <a:endParaRPr lang="en-US"/>
        </a:p>
      </dgm:t>
    </dgm:pt>
    <dgm:pt modelId="{696102AF-4A6E-1946-BBF4-27154D1D96F3}">
      <dgm:prSet phldrT="[Text]"/>
      <dgm:spPr/>
      <dgm:t>
        <a:bodyPr/>
        <a:lstStyle/>
        <a:p>
          <a:r>
            <a:rPr lang="en-US" b="1" dirty="0" smtClean="0"/>
            <a:t>Inter-ministerial Commission on Nutrition</a:t>
          </a:r>
          <a:endParaRPr lang="en-US" b="1" dirty="0"/>
        </a:p>
      </dgm:t>
    </dgm:pt>
    <dgm:pt modelId="{F24E0335-D0F0-0247-9435-2367873CD88D}" type="parTrans" cxnId="{3F380140-4A45-DB41-B49F-E60C1EB70CA1}">
      <dgm:prSet/>
      <dgm:spPr/>
      <dgm:t>
        <a:bodyPr/>
        <a:lstStyle/>
        <a:p>
          <a:endParaRPr lang="en-US"/>
        </a:p>
      </dgm:t>
    </dgm:pt>
    <dgm:pt modelId="{0DC65A25-BEE1-B24E-9EE6-D8305382C031}" type="sibTrans" cxnId="{3F380140-4A45-DB41-B49F-E60C1EB70CA1}">
      <dgm:prSet/>
      <dgm:spPr/>
      <dgm:t>
        <a:bodyPr/>
        <a:lstStyle/>
        <a:p>
          <a:endParaRPr lang="en-US"/>
        </a:p>
      </dgm:t>
    </dgm:pt>
    <dgm:pt modelId="{A12AB84C-4BE8-D14B-98DA-71FF307C0D6C}">
      <dgm:prSet phldrT="[Text]"/>
      <dgm:spPr/>
      <dgm:t>
        <a:bodyPr/>
        <a:lstStyle/>
        <a:p>
          <a:r>
            <a:rPr lang="en-US" b="1" dirty="0" smtClean="0"/>
            <a:t>implement recommendations of the National Commission</a:t>
          </a:r>
          <a:endParaRPr lang="en-US" b="1" dirty="0"/>
        </a:p>
      </dgm:t>
    </dgm:pt>
    <dgm:pt modelId="{F5A4186F-2F3B-684B-A51C-82111408FCA5}" type="parTrans" cxnId="{AE3EF121-98E3-804F-8F60-08F8D3D80B60}">
      <dgm:prSet/>
      <dgm:spPr/>
      <dgm:t>
        <a:bodyPr/>
        <a:lstStyle/>
        <a:p>
          <a:endParaRPr lang="en-US"/>
        </a:p>
      </dgm:t>
    </dgm:pt>
    <dgm:pt modelId="{7FF2E073-E2A7-2545-947A-D2530C66709C}" type="sibTrans" cxnId="{AE3EF121-98E3-804F-8F60-08F8D3D80B60}">
      <dgm:prSet/>
      <dgm:spPr/>
      <dgm:t>
        <a:bodyPr/>
        <a:lstStyle/>
        <a:p>
          <a:endParaRPr lang="en-US"/>
        </a:p>
      </dgm:t>
    </dgm:pt>
    <dgm:pt modelId="{84FEAFD5-D5EE-2B4B-AF73-58CC75FC48B6}">
      <dgm:prSet phldrT="[Text]"/>
      <dgm:spPr/>
      <dgm:t>
        <a:bodyPr/>
        <a:lstStyle/>
        <a:p>
          <a:r>
            <a:rPr lang="en-US" b="1" dirty="0" smtClean="0"/>
            <a:t>Officials from concerned ministries</a:t>
          </a:r>
          <a:endParaRPr lang="en-US" b="1" dirty="0"/>
        </a:p>
      </dgm:t>
    </dgm:pt>
    <dgm:pt modelId="{5092C088-EA54-F640-9370-1AB91A53020A}" type="parTrans" cxnId="{48A68F54-2E51-0F4C-81CC-5009185C93A0}">
      <dgm:prSet/>
      <dgm:spPr/>
      <dgm:t>
        <a:bodyPr/>
        <a:lstStyle/>
        <a:p>
          <a:endParaRPr lang="en-US"/>
        </a:p>
      </dgm:t>
    </dgm:pt>
    <dgm:pt modelId="{81B233D5-506B-6A4B-91B5-08940DB675FD}" type="sibTrans" cxnId="{48A68F54-2E51-0F4C-81CC-5009185C93A0}">
      <dgm:prSet/>
      <dgm:spPr/>
      <dgm:t>
        <a:bodyPr/>
        <a:lstStyle/>
        <a:p>
          <a:endParaRPr lang="en-US"/>
        </a:p>
      </dgm:t>
    </dgm:pt>
    <dgm:pt modelId="{C0F21068-B8FF-7F48-8BA9-0EC98E040B9D}">
      <dgm:prSet phldrT="[Text]"/>
      <dgm:spPr/>
      <dgm:t>
        <a:bodyPr/>
        <a:lstStyle/>
        <a:p>
          <a:r>
            <a:rPr lang="en-US" b="1" dirty="0" smtClean="0"/>
            <a:t>Nutrition Desk in Ministries</a:t>
          </a:r>
          <a:endParaRPr lang="en-US" b="1" dirty="0"/>
        </a:p>
      </dgm:t>
    </dgm:pt>
    <dgm:pt modelId="{DA84A444-DC74-1D4B-9A09-895BC5203864}" type="parTrans" cxnId="{D6D3B232-5A56-4348-BEE4-C5380B77AE15}">
      <dgm:prSet/>
      <dgm:spPr/>
      <dgm:t>
        <a:bodyPr/>
        <a:lstStyle/>
        <a:p>
          <a:endParaRPr lang="en-US"/>
        </a:p>
      </dgm:t>
    </dgm:pt>
    <dgm:pt modelId="{27F3B356-AE7E-DC46-B476-D801C7EADD32}" type="sibTrans" cxnId="{D6D3B232-5A56-4348-BEE4-C5380B77AE15}">
      <dgm:prSet/>
      <dgm:spPr/>
      <dgm:t>
        <a:bodyPr/>
        <a:lstStyle/>
        <a:p>
          <a:endParaRPr lang="en-US"/>
        </a:p>
      </dgm:t>
    </dgm:pt>
    <dgm:pt modelId="{57C6DF41-CE45-2A4D-86F4-62E70ABE3650}">
      <dgm:prSet phldrT="[Text]"/>
      <dgm:spPr/>
      <dgm:t>
        <a:bodyPr/>
        <a:lstStyle/>
        <a:p>
          <a:r>
            <a:rPr lang="en-US" b="1" dirty="0" smtClean="0"/>
            <a:t>Execute decisions related to the ministry</a:t>
          </a:r>
          <a:endParaRPr lang="en-US" b="1" dirty="0"/>
        </a:p>
      </dgm:t>
    </dgm:pt>
    <dgm:pt modelId="{C7CE4FD7-3B4C-3143-9C17-718AA23CCB9F}" type="parTrans" cxnId="{679C9DED-AEE2-1740-B590-05CA76A3DD70}">
      <dgm:prSet/>
      <dgm:spPr/>
      <dgm:t>
        <a:bodyPr/>
        <a:lstStyle/>
        <a:p>
          <a:endParaRPr lang="en-US"/>
        </a:p>
      </dgm:t>
    </dgm:pt>
    <dgm:pt modelId="{BE0F113C-B213-7042-B2C7-7D4A5FB0EBDB}" type="sibTrans" cxnId="{679C9DED-AEE2-1740-B590-05CA76A3DD70}">
      <dgm:prSet/>
      <dgm:spPr/>
      <dgm:t>
        <a:bodyPr/>
        <a:lstStyle/>
        <a:p>
          <a:endParaRPr lang="en-US"/>
        </a:p>
      </dgm:t>
    </dgm:pt>
    <dgm:pt modelId="{42924E92-B49B-CC4C-AFFB-F60925B405F8}">
      <dgm:prSet phldrT="[Text]"/>
      <dgm:spPr/>
      <dgm:t>
        <a:bodyPr/>
        <a:lstStyle/>
        <a:p>
          <a:r>
            <a:rPr lang="en-US" b="1" dirty="0" smtClean="0"/>
            <a:t>Report to the inter-ministerial Commission</a:t>
          </a:r>
          <a:endParaRPr lang="en-US" b="1" dirty="0"/>
        </a:p>
      </dgm:t>
    </dgm:pt>
    <dgm:pt modelId="{0D5C8516-D5F7-6F48-8FE7-7A3F83A4BF55}" type="parTrans" cxnId="{B324D935-2BA1-2140-BECF-ED149B2B3F0B}">
      <dgm:prSet/>
      <dgm:spPr/>
      <dgm:t>
        <a:bodyPr/>
        <a:lstStyle/>
        <a:p>
          <a:endParaRPr lang="en-US"/>
        </a:p>
      </dgm:t>
    </dgm:pt>
    <dgm:pt modelId="{533E7B61-08A7-DD48-AA3D-DD07D2E46A74}" type="sibTrans" cxnId="{B324D935-2BA1-2140-BECF-ED149B2B3F0B}">
      <dgm:prSet/>
      <dgm:spPr/>
      <dgm:t>
        <a:bodyPr/>
        <a:lstStyle/>
        <a:p>
          <a:endParaRPr lang="en-US"/>
        </a:p>
      </dgm:t>
    </dgm:pt>
    <dgm:pt modelId="{BF8C85C8-E2BD-654B-B975-0DF5DD1FB82A}" type="pres">
      <dgm:prSet presAssocID="{C989EF1E-42BD-194C-9C1B-1089677B5BAB}" presName="Name0" presStyleCnt="0">
        <dgm:presLayoutVars>
          <dgm:dir/>
          <dgm:animLvl val="lvl"/>
          <dgm:resizeHandles val="exact"/>
        </dgm:presLayoutVars>
      </dgm:prSet>
      <dgm:spPr/>
      <dgm:t>
        <a:bodyPr/>
        <a:lstStyle/>
        <a:p>
          <a:endParaRPr lang="en-IN"/>
        </a:p>
      </dgm:t>
    </dgm:pt>
    <dgm:pt modelId="{91197B13-3BA8-2C46-A39A-2769E7772387}" type="pres">
      <dgm:prSet presAssocID="{C0F21068-B8FF-7F48-8BA9-0EC98E040B9D}" presName="boxAndChildren" presStyleCnt="0"/>
      <dgm:spPr/>
    </dgm:pt>
    <dgm:pt modelId="{B754174A-8C98-AE4B-954D-46D20AF9C206}" type="pres">
      <dgm:prSet presAssocID="{C0F21068-B8FF-7F48-8BA9-0EC98E040B9D}" presName="parentTextBox" presStyleLbl="node1" presStyleIdx="0" presStyleCnt="3"/>
      <dgm:spPr/>
      <dgm:t>
        <a:bodyPr/>
        <a:lstStyle/>
        <a:p>
          <a:endParaRPr lang="en-IN"/>
        </a:p>
      </dgm:t>
    </dgm:pt>
    <dgm:pt modelId="{8B38425C-394D-9248-9C0B-5DC762E32615}" type="pres">
      <dgm:prSet presAssocID="{C0F21068-B8FF-7F48-8BA9-0EC98E040B9D}" presName="entireBox" presStyleLbl="node1" presStyleIdx="0" presStyleCnt="3"/>
      <dgm:spPr/>
      <dgm:t>
        <a:bodyPr/>
        <a:lstStyle/>
        <a:p>
          <a:endParaRPr lang="en-IN"/>
        </a:p>
      </dgm:t>
    </dgm:pt>
    <dgm:pt modelId="{32ED1CCA-5526-9C48-A5BC-CC7F75A257EF}" type="pres">
      <dgm:prSet presAssocID="{C0F21068-B8FF-7F48-8BA9-0EC98E040B9D}" presName="descendantBox" presStyleCnt="0"/>
      <dgm:spPr/>
    </dgm:pt>
    <dgm:pt modelId="{FEE8FD8E-70F1-EE48-AE74-E6BDC60E45FA}" type="pres">
      <dgm:prSet presAssocID="{57C6DF41-CE45-2A4D-86F4-62E70ABE3650}" presName="childTextBox" presStyleLbl="fgAccFollowNode1" presStyleIdx="0" presStyleCnt="6">
        <dgm:presLayoutVars>
          <dgm:bulletEnabled val="1"/>
        </dgm:presLayoutVars>
      </dgm:prSet>
      <dgm:spPr/>
      <dgm:t>
        <a:bodyPr/>
        <a:lstStyle/>
        <a:p>
          <a:endParaRPr lang="en-IN"/>
        </a:p>
      </dgm:t>
    </dgm:pt>
    <dgm:pt modelId="{107E6265-D523-7B41-8374-300AAA693BF1}" type="pres">
      <dgm:prSet presAssocID="{42924E92-B49B-CC4C-AFFB-F60925B405F8}" presName="childTextBox" presStyleLbl="fgAccFollowNode1" presStyleIdx="1" presStyleCnt="6">
        <dgm:presLayoutVars>
          <dgm:bulletEnabled val="1"/>
        </dgm:presLayoutVars>
      </dgm:prSet>
      <dgm:spPr/>
      <dgm:t>
        <a:bodyPr/>
        <a:lstStyle/>
        <a:p>
          <a:endParaRPr lang="en-IN"/>
        </a:p>
      </dgm:t>
    </dgm:pt>
    <dgm:pt modelId="{788D5E0D-0391-4E48-8D97-980B62073A0B}" type="pres">
      <dgm:prSet presAssocID="{0DC65A25-BEE1-B24E-9EE6-D8305382C031}" presName="sp" presStyleCnt="0"/>
      <dgm:spPr/>
    </dgm:pt>
    <dgm:pt modelId="{50B56860-6F08-964C-9725-46C1897218E7}" type="pres">
      <dgm:prSet presAssocID="{696102AF-4A6E-1946-BBF4-27154D1D96F3}" presName="arrowAndChildren" presStyleCnt="0"/>
      <dgm:spPr/>
    </dgm:pt>
    <dgm:pt modelId="{BB787AC7-7566-F14C-B1C7-EBD68696E2BC}" type="pres">
      <dgm:prSet presAssocID="{696102AF-4A6E-1946-BBF4-27154D1D96F3}" presName="parentTextArrow" presStyleLbl="node1" presStyleIdx="0" presStyleCnt="3"/>
      <dgm:spPr/>
      <dgm:t>
        <a:bodyPr/>
        <a:lstStyle/>
        <a:p>
          <a:endParaRPr lang="en-US"/>
        </a:p>
      </dgm:t>
    </dgm:pt>
    <dgm:pt modelId="{2E6534CB-E642-CC48-A5EC-9FE83810869C}" type="pres">
      <dgm:prSet presAssocID="{696102AF-4A6E-1946-BBF4-27154D1D96F3}" presName="arrow" presStyleLbl="node1" presStyleIdx="1" presStyleCnt="3"/>
      <dgm:spPr/>
      <dgm:t>
        <a:bodyPr/>
        <a:lstStyle/>
        <a:p>
          <a:endParaRPr lang="en-US"/>
        </a:p>
      </dgm:t>
    </dgm:pt>
    <dgm:pt modelId="{B6317B5D-B67C-894F-A487-8D1141ED2103}" type="pres">
      <dgm:prSet presAssocID="{696102AF-4A6E-1946-BBF4-27154D1D96F3}" presName="descendantArrow" presStyleCnt="0"/>
      <dgm:spPr/>
    </dgm:pt>
    <dgm:pt modelId="{2E27AE13-6C32-074F-8BED-CDC8BF301F94}" type="pres">
      <dgm:prSet presAssocID="{A12AB84C-4BE8-D14B-98DA-71FF307C0D6C}" presName="childTextArrow" presStyleLbl="fgAccFollowNode1" presStyleIdx="2" presStyleCnt="6">
        <dgm:presLayoutVars>
          <dgm:bulletEnabled val="1"/>
        </dgm:presLayoutVars>
      </dgm:prSet>
      <dgm:spPr/>
      <dgm:t>
        <a:bodyPr/>
        <a:lstStyle/>
        <a:p>
          <a:endParaRPr lang="en-US"/>
        </a:p>
      </dgm:t>
    </dgm:pt>
    <dgm:pt modelId="{0D391CEE-334C-694B-A35F-B57916E4755B}" type="pres">
      <dgm:prSet presAssocID="{84FEAFD5-D5EE-2B4B-AF73-58CC75FC48B6}" presName="childTextArrow" presStyleLbl="fgAccFollowNode1" presStyleIdx="3" presStyleCnt="6">
        <dgm:presLayoutVars>
          <dgm:bulletEnabled val="1"/>
        </dgm:presLayoutVars>
      </dgm:prSet>
      <dgm:spPr/>
      <dgm:t>
        <a:bodyPr/>
        <a:lstStyle/>
        <a:p>
          <a:endParaRPr lang="en-IN"/>
        </a:p>
      </dgm:t>
    </dgm:pt>
    <dgm:pt modelId="{846A14F8-0AC9-794E-A334-F23CD614D655}" type="pres">
      <dgm:prSet presAssocID="{4F4CE49C-33ED-6D41-9FE4-14E95D2C0A25}" presName="sp" presStyleCnt="0"/>
      <dgm:spPr/>
    </dgm:pt>
    <dgm:pt modelId="{750A83A2-0FF3-974C-95B0-64ABFD4461FD}" type="pres">
      <dgm:prSet presAssocID="{F949B4B4-CC47-9D4E-810D-ACE0B005DFA1}" presName="arrowAndChildren" presStyleCnt="0"/>
      <dgm:spPr/>
    </dgm:pt>
    <dgm:pt modelId="{AD981F37-E373-C14C-8C84-8C1018CD8491}" type="pres">
      <dgm:prSet presAssocID="{F949B4B4-CC47-9D4E-810D-ACE0B005DFA1}" presName="parentTextArrow" presStyleLbl="node1" presStyleIdx="1" presStyleCnt="3"/>
      <dgm:spPr/>
      <dgm:t>
        <a:bodyPr/>
        <a:lstStyle/>
        <a:p>
          <a:endParaRPr lang="en-US"/>
        </a:p>
      </dgm:t>
    </dgm:pt>
    <dgm:pt modelId="{9625DF3B-8237-4944-8DBA-4B7A87F4C8C2}" type="pres">
      <dgm:prSet presAssocID="{F949B4B4-CC47-9D4E-810D-ACE0B005DFA1}" presName="arrow" presStyleLbl="node1" presStyleIdx="2" presStyleCnt="3"/>
      <dgm:spPr/>
      <dgm:t>
        <a:bodyPr/>
        <a:lstStyle/>
        <a:p>
          <a:endParaRPr lang="en-US"/>
        </a:p>
      </dgm:t>
    </dgm:pt>
    <dgm:pt modelId="{6D1EF243-2A03-7044-AF85-B36487884F10}" type="pres">
      <dgm:prSet presAssocID="{F949B4B4-CC47-9D4E-810D-ACE0B005DFA1}" presName="descendantArrow" presStyleCnt="0"/>
      <dgm:spPr/>
    </dgm:pt>
    <dgm:pt modelId="{6F6F2826-D2E4-7948-B00F-4F61F2DFAA04}" type="pres">
      <dgm:prSet presAssocID="{B589C624-57E0-9D44-A87C-E6B6C2716F9B}" presName="childTextArrow" presStyleLbl="fgAccFollowNode1" presStyleIdx="4" presStyleCnt="6">
        <dgm:presLayoutVars>
          <dgm:bulletEnabled val="1"/>
        </dgm:presLayoutVars>
      </dgm:prSet>
      <dgm:spPr/>
      <dgm:t>
        <a:bodyPr/>
        <a:lstStyle/>
        <a:p>
          <a:endParaRPr lang="en-US"/>
        </a:p>
      </dgm:t>
    </dgm:pt>
    <dgm:pt modelId="{D84FC215-2EEA-1C46-B301-FA34ADDDA46D}" type="pres">
      <dgm:prSet presAssocID="{6F8AA760-0789-694A-A518-4FD63E7EB1B1}" presName="childTextArrow" presStyleLbl="fgAccFollowNode1" presStyleIdx="5" presStyleCnt="6">
        <dgm:presLayoutVars>
          <dgm:bulletEnabled val="1"/>
        </dgm:presLayoutVars>
      </dgm:prSet>
      <dgm:spPr/>
      <dgm:t>
        <a:bodyPr/>
        <a:lstStyle/>
        <a:p>
          <a:endParaRPr lang="en-IN"/>
        </a:p>
      </dgm:t>
    </dgm:pt>
  </dgm:ptLst>
  <dgm:cxnLst>
    <dgm:cxn modelId="{7542B3D6-5225-A74E-A697-A514C11945A3}" srcId="{F949B4B4-CC47-9D4E-810D-ACE0B005DFA1}" destId="{6F8AA760-0789-694A-A518-4FD63E7EB1B1}" srcOrd="1" destOrd="0" parTransId="{877A9F4E-8280-7348-AB01-A7AC5C396DEC}" sibTransId="{D1B11F8E-047B-8F48-8E83-63066073CF4F}"/>
    <dgm:cxn modelId="{DCA519FB-785D-E54B-8018-7AEA92FC68F5}" srcId="{F949B4B4-CC47-9D4E-810D-ACE0B005DFA1}" destId="{B589C624-57E0-9D44-A87C-E6B6C2716F9B}" srcOrd="0" destOrd="0" parTransId="{99B9CF5F-EEE9-3941-927E-0E4FB659A9C7}" sibTransId="{D01C6478-808A-FC4C-B150-FA40E586D834}"/>
    <dgm:cxn modelId="{9E003B37-56E6-844D-82A0-2ED2F72170A5}" type="presOf" srcId="{57C6DF41-CE45-2A4D-86F4-62E70ABE3650}" destId="{FEE8FD8E-70F1-EE48-AE74-E6BDC60E45FA}" srcOrd="0" destOrd="0" presId="urn:microsoft.com/office/officeart/2005/8/layout/process4"/>
    <dgm:cxn modelId="{B324D935-2BA1-2140-BECF-ED149B2B3F0B}" srcId="{C0F21068-B8FF-7F48-8BA9-0EC98E040B9D}" destId="{42924E92-B49B-CC4C-AFFB-F60925B405F8}" srcOrd="1" destOrd="0" parTransId="{0D5C8516-D5F7-6F48-8FE7-7A3F83A4BF55}" sibTransId="{533E7B61-08A7-DD48-AA3D-DD07D2E46A74}"/>
    <dgm:cxn modelId="{958F99A1-3583-7C4B-BF23-23F837DAD3D5}" type="presOf" srcId="{84FEAFD5-D5EE-2B4B-AF73-58CC75FC48B6}" destId="{0D391CEE-334C-694B-A35F-B57916E4755B}" srcOrd="0" destOrd="0" presId="urn:microsoft.com/office/officeart/2005/8/layout/process4"/>
    <dgm:cxn modelId="{2BFCADA7-30D5-5B4B-BA26-95E76DE8595A}" type="presOf" srcId="{42924E92-B49B-CC4C-AFFB-F60925B405F8}" destId="{107E6265-D523-7B41-8374-300AAA693BF1}" srcOrd="0" destOrd="0" presId="urn:microsoft.com/office/officeart/2005/8/layout/process4"/>
    <dgm:cxn modelId="{079B0467-8D8F-C74A-8D88-0B5C3829C71E}" type="presOf" srcId="{696102AF-4A6E-1946-BBF4-27154D1D96F3}" destId="{BB787AC7-7566-F14C-B1C7-EBD68696E2BC}" srcOrd="0" destOrd="0" presId="urn:microsoft.com/office/officeart/2005/8/layout/process4"/>
    <dgm:cxn modelId="{48A68F54-2E51-0F4C-81CC-5009185C93A0}" srcId="{696102AF-4A6E-1946-BBF4-27154D1D96F3}" destId="{84FEAFD5-D5EE-2B4B-AF73-58CC75FC48B6}" srcOrd="1" destOrd="0" parTransId="{5092C088-EA54-F640-9370-1AB91A53020A}" sibTransId="{81B233D5-506B-6A4B-91B5-08940DB675FD}"/>
    <dgm:cxn modelId="{68475B11-1B81-F34E-BFEC-09FA767EE444}" srcId="{C989EF1E-42BD-194C-9C1B-1089677B5BAB}" destId="{F949B4B4-CC47-9D4E-810D-ACE0B005DFA1}" srcOrd="0" destOrd="0" parTransId="{640A4841-C409-1D49-960F-356FE82B8918}" sibTransId="{4F4CE49C-33ED-6D41-9FE4-14E95D2C0A25}"/>
    <dgm:cxn modelId="{99CE6060-FAEF-AA40-952D-67167DDF7A79}" type="presOf" srcId="{F949B4B4-CC47-9D4E-810D-ACE0B005DFA1}" destId="{AD981F37-E373-C14C-8C84-8C1018CD8491}" srcOrd="0" destOrd="0" presId="urn:microsoft.com/office/officeart/2005/8/layout/process4"/>
    <dgm:cxn modelId="{8CB354CE-ADE0-4A40-8490-3255A65CFC54}" type="presOf" srcId="{C0F21068-B8FF-7F48-8BA9-0EC98E040B9D}" destId="{8B38425C-394D-9248-9C0B-5DC762E32615}" srcOrd="1" destOrd="0" presId="urn:microsoft.com/office/officeart/2005/8/layout/process4"/>
    <dgm:cxn modelId="{679C9DED-AEE2-1740-B590-05CA76A3DD70}" srcId="{C0F21068-B8FF-7F48-8BA9-0EC98E040B9D}" destId="{57C6DF41-CE45-2A4D-86F4-62E70ABE3650}" srcOrd="0" destOrd="0" parTransId="{C7CE4FD7-3B4C-3143-9C17-718AA23CCB9F}" sibTransId="{BE0F113C-B213-7042-B2C7-7D4A5FB0EBDB}"/>
    <dgm:cxn modelId="{511CC9E9-3FD1-1B4B-B130-7A7C8A482F61}" type="presOf" srcId="{C989EF1E-42BD-194C-9C1B-1089677B5BAB}" destId="{BF8C85C8-E2BD-654B-B975-0DF5DD1FB82A}" srcOrd="0" destOrd="0" presId="urn:microsoft.com/office/officeart/2005/8/layout/process4"/>
    <dgm:cxn modelId="{D0DE6E78-B6D8-9340-BA37-94BBCE1EB48E}" type="presOf" srcId="{696102AF-4A6E-1946-BBF4-27154D1D96F3}" destId="{2E6534CB-E642-CC48-A5EC-9FE83810869C}" srcOrd="1" destOrd="0" presId="urn:microsoft.com/office/officeart/2005/8/layout/process4"/>
    <dgm:cxn modelId="{6458229E-B1B4-F044-BF4A-917E4172AA15}" type="presOf" srcId="{A12AB84C-4BE8-D14B-98DA-71FF307C0D6C}" destId="{2E27AE13-6C32-074F-8BED-CDC8BF301F94}" srcOrd="0" destOrd="0" presId="urn:microsoft.com/office/officeart/2005/8/layout/process4"/>
    <dgm:cxn modelId="{D6D3B232-5A56-4348-BEE4-C5380B77AE15}" srcId="{C989EF1E-42BD-194C-9C1B-1089677B5BAB}" destId="{C0F21068-B8FF-7F48-8BA9-0EC98E040B9D}" srcOrd="2" destOrd="0" parTransId="{DA84A444-DC74-1D4B-9A09-895BC5203864}" sibTransId="{27F3B356-AE7E-DC46-B476-D801C7EADD32}"/>
    <dgm:cxn modelId="{C31BF6D3-9DA4-A24B-B83A-271BDA13A4EE}" type="presOf" srcId="{F949B4B4-CC47-9D4E-810D-ACE0B005DFA1}" destId="{9625DF3B-8237-4944-8DBA-4B7A87F4C8C2}" srcOrd="1" destOrd="0" presId="urn:microsoft.com/office/officeart/2005/8/layout/process4"/>
    <dgm:cxn modelId="{1B35514B-061B-2741-9D29-D9816C7FAFB9}" type="presOf" srcId="{B589C624-57E0-9D44-A87C-E6B6C2716F9B}" destId="{6F6F2826-D2E4-7948-B00F-4F61F2DFAA04}" srcOrd="0" destOrd="0" presId="urn:microsoft.com/office/officeart/2005/8/layout/process4"/>
    <dgm:cxn modelId="{BD867B0D-8DF9-8A4F-BD6E-7B458BF7E688}" type="presOf" srcId="{6F8AA760-0789-694A-A518-4FD63E7EB1B1}" destId="{D84FC215-2EEA-1C46-B301-FA34ADDDA46D}" srcOrd="0" destOrd="0" presId="urn:microsoft.com/office/officeart/2005/8/layout/process4"/>
    <dgm:cxn modelId="{5F90DA39-F2EE-314A-B16B-D02B54548142}" type="presOf" srcId="{C0F21068-B8FF-7F48-8BA9-0EC98E040B9D}" destId="{B754174A-8C98-AE4B-954D-46D20AF9C206}" srcOrd="0" destOrd="0" presId="urn:microsoft.com/office/officeart/2005/8/layout/process4"/>
    <dgm:cxn modelId="{3F380140-4A45-DB41-B49F-E60C1EB70CA1}" srcId="{C989EF1E-42BD-194C-9C1B-1089677B5BAB}" destId="{696102AF-4A6E-1946-BBF4-27154D1D96F3}" srcOrd="1" destOrd="0" parTransId="{F24E0335-D0F0-0247-9435-2367873CD88D}" sibTransId="{0DC65A25-BEE1-B24E-9EE6-D8305382C031}"/>
    <dgm:cxn modelId="{AE3EF121-98E3-804F-8F60-08F8D3D80B60}" srcId="{696102AF-4A6E-1946-BBF4-27154D1D96F3}" destId="{A12AB84C-4BE8-D14B-98DA-71FF307C0D6C}" srcOrd="0" destOrd="0" parTransId="{F5A4186F-2F3B-684B-A51C-82111408FCA5}" sibTransId="{7FF2E073-E2A7-2545-947A-D2530C66709C}"/>
    <dgm:cxn modelId="{1B80DBC1-2942-2746-AC9F-9CB70717A991}" type="presParOf" srcId="{BF8C85C8-E2BD-654B-B975-0DF5DD1FB82A}" destId="{91197B13-3BA8-2C46-A39A-2769E7772387}" srcOrd="0" destOrd="0" presId="urn:microsoft.com/office/officeart/2005/8/layout/process4"/>
    <dgm:cxn modelId="{041CA961-22C3-0F41-B6ED-157A223A0A34}" type="presParOf" srcId="{91197B13-3BA8-2C46-A39A-2769E7772387}" destId="{B754174A-8C98-AE4B-954D-46D20AF9C206}" srcOrd="0" destOrd="0" presId="urn:microsoft.com/office/officeart/2005/8/layout/process4"/>
    <dgm:cxn modelId="{EC9F81D0-20FB-6544-BFF1-F13A490330BF}" type="presParOf" srcId="{91197B13-3BA8-2C46-A39A-2769E7772387}" destId="{8B38425C-394D-9248-9C0B-5DC762E32615}" srcOrd="1" destOrd="0" presId="urn:microsoft.com/office/officeart/2005/8/layout/process4"/>
    <dgm:cxn modelId="{DE40A9CA-5824-7348-ABD9-E2182317688C}" type="presParOf" srcId="{91197B13-3BA8-2C46-A39A-2769E7772387}" destId="{32ED1CCA-5526-9C48-A5BC-CC7F75A257EF}" srcOrd="2" destOrd="0" presId="urn:microsoft.com/office/officeart/2005/8/layout/process4"/>
    <dgm:cxn modelId="{BD7DF49E-FBB1-814E-9092-9A50005ADFE9}" type="presParOf" srcId="{32ED1CCA-5526-9C48-A5BC-CC7F75A257EF}" destId="{FEE8FD8E-70F1-EE48-AE74-E6BDC60E45FA}" srcOrd="0" destOrd="0" presId="urn:microsoft.com/office/officeart/2005/8/layout/process4"/>
    <dgm:cxn modelId="{5E2E861A-8449-1F4F-BAD9-EC8EE16D4039}" type="presParOf" srcId="{32ED1CCA-5526-9C48-A5BC-CC7F75A257EF}" destId="{107E6265-D523-7B41-8374-300AAA693BF1}" srcOrd="1" destOrd="0" presId="urn:microsoft.com/office/officeart/2005/8/layout/process4"/>
    <dgm:cxn modelId="{941FF4B5-ED44-554F-BC65-78F9F697C03C}" type="presParOf" srcId="{BF8C85C8-E2BD-654B-B975-0DF5DD1FB82A}" destId="{788D5E0D-0391-4E48-8D97-980B62073A0B}" srcOrd="1" destOrd="0" presId="urn:microsoft.com/office/officeart/2005/8/layout/process4"/>
    <dgm:cxn modelId="{2C655ED8-7B95-E34D-AF1D-D45BE737A77A}" type="presParOf" srcId="{BF8C85C8-E2BD-654B-B975-0DF5DD1FB82A}" destId="{50B56860-6F08-964C-9725-46C1897218E7}" srcOrd="2" destOrd="0" presId="urn:microsoft.com/office/officeart/2005/8/layout/process4"/>
    <dgm:cxn modelId="{C03206AE-6930-5D41-884D-5E297773A0CA}" type="presParOf" srcId="{50B56860-6F08-964C-9725-46C1897218E7}" destId="{BB787AC7-7566-F14C-B1C7-EBD68696E2BC}" srcOrd="0" destOrd="0" presId="urn:microsoft.com/office/officeart/2005/8/layout/process4"/>
    <dgm:cxn modelId="{BC3895CC-9B6B-D948-9B0A-B63A14C8A2FF}" type="presParOf" srcId="{50B56860-6F08-964C-9725-46C1897218E7}" destId="{2E6534CB-E642-CC48-A5EC-9FE83810869C}" srcOrd="1" destOrd="0" presId="urn:microsoft.com/office/officeart/2005/8/layout/process4"/>
    <dgm:cxn modelId="{A18BE709-21D6-3D49-8B3B-CCAA5E23494B}" type="presParOf" srcId="{50B56860-6F08-964C-9725-46C1897218E7}" destId="{B6317B5D-B67C-894F-A487-8D1141ED2103}" srcOrd="2" destOrd="0" presId="urn:microsoft.com/office/officeart/2005/8/layout/process4"/>
    <dgm:cxn modelId="{50F83FE0-4DC7-B642-9237-70EE4E61DCE3}" type="presParOf" srcId="{B6317B5D-B67C-894F-A487-8D1141ED2103}" destId="{2E27AE13-6C32-074F-8BED-CDC8BF301F94}" srcOrd="0" destOrd="0" presId="urn:microsoft.com/office/officeart/2005/8/layout/process4"/>
    <dgm:cxn modelId="{07A6E7FE-7CB1-CC47-9C90-73B68A60CFA4}" type="presParOf" srcId="{B6317B5D-B67C-894F-A487-8D1141ED2103}" destId="{0D391CEE-334C-694B-A35F-B57916E4755B}" srcOrd="1" destOrd="0" presId="urn:microsoft.com/office/officeart/2005/8/layout/process4"/>
    <dgm:cxn modelId="{B2E3FDB7-6E0E-6C4C-9B93-6368129B0D51}" type="presParOf" srcId="{BF8C85C8-E2BD-654B-B975-0DF5DD1FB82A}" destId="{846A14F8-0AC9-794E-A334-F23CD614D655}" srcOrd="3" destOrd="0" presId="urn:microsoft.com/office/officeart/2005/8/layout/process4"/>
    <dgm:cxn modelId="{6C1EF1F6-F8B7-5249-81FB-8AAC2B1F0C3F}" type="presParOf" srcId="{BF8C85C8-E2BD-654B-B975-0DF5DD1FB82A}" destId="{750A83A2-0FF3-974C-95B0-64ABFD4461FD}" srcOrd="4" destOrd="0" presId="urn:microsoft.com/office/officeart/2005/8/layout/process4"/>
    <dgm:cxn modelId="{1113B55F-6778-7A47-8A83-39E013A9E5E1}" type="presParOf" srcId="{750A83A2-0FF3-974C-95B0-64ABFD4461FD}" destId="{AD981F37-E373-C14C-8C84-8C1018CD8491}" srcOrd="0" destOrd="0" presId="urn:microsoft.com/office/officeart/2005/8/layout/process4"/>
    <dgm:cxn modelId="{EC3C587B-0D67-274F-AE19-DC06BF4A2587}" type="presParOf" srcId="{750A83A2-0FF3-974C-95B0-64ABFD4461FD}" destId="{9625DF3B-8237-4944-8DBA-4B7A87F4C8C2}" srcOrd="1" destOrd="0" presId="urn:microsoft.com/office/officeart/2005/8/layout/process4"/>
    <dgm:cxn modelId="{E333C03A-F07B-B648-B424-DA0B5A66DB30}" type="presParOf" srcId="{750A83A2-0FF3-974C-95B0-64ABFD4461FD}" destId="{6D1EF243-2A03-7044-AF85-B36487884F10}" srcOrd="2" destOrd="0" presId="urn:microsoft.com/office/officeart/2005/8/layout/process4"/>
    <dgm:cxn modelId="{14024BE3-E2D2-B648-9FC1-6DA0605CBC4E}" type="presParOf" srcId="{6D1EF243-2A03-7044-AF85-B36487884F10}" destId="{6F6F2826-D2E4-7948-B00F-4F61F2DFAA04}" srcOrd="0" destOrd="0" presId="urn:microsoft.com/office/officeart/2005/8/layout/process4"/>
    <dgm:cxn modelId="{1116F632-071D-C742-B918-319FE30B497F}" type="presParOf" srcId="{6D1EF243-2A03-7044-AF85-B36487884F10}" destId="{D84FC215-2EEA-1C46-B301-FA34ADDDA46D}"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943120-EED9-DB4A-80E5-4AA345F7E01C}"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3BFC3ACF-1D84-A749-91B0-871EA16EECD4}">
      <dgm:prSet phldrT="[Text]"/>
      <dgm:spPr/>
      <dgm:t>
        <a:bodyPr/>
        <a:lstStyle/>
        <a:p>
          <a:r>
            <a:rPr lang="en-US" b="1" dirty="0" smtClean="0"/>
            <a:t>National Nutrition Commission</a:t>
          </a:r>
          <a:endParaRPr lang="en-US" b="1" dirty="0"/>
        </a:p>
      </dgm:t>
    </dgm:pt>
    <dgm:pt modelId="{6D3F1E8F-091A-7348-95A6-74FC54AEEECB}" type="parTrans" cxnId="{0F04979A-C315-1945-BCE6-58C420820925}">
      <dgm:prSet/>
      <dgm:spPr/>
      <dgm:t>
        <a:bodyPr/>
        <a:lstStyle/>
        <a:p>
          <a:endParaRPr lang="en-US"/>
        </a:p>
      </dgm:t>
    </dgm:pt>
    <dgm:pt modelId="{FF08CB7F-8D5F-C543-90B4-3C8621AAF66D}" type="sibTrans" cxnId="{0F04979A-C315-1945-BCE6-58C420820925}">
      <dgm:prSet/>
      <dgm:spPr/>
      <dgm:t>
        <a:bodyPr/>
        <a:lstStyle/>
        <a:p>
          <a:endParaRPr lang="en-US"/>
        </a:p>
      </dgm:t>
    </dgm:pt>
    <dgm:pt modelId="{0535475E-1584-F34A-824C-81F4527DC214}">
      <dgm:prSet phldrT="[Text]" custT="1"/>
      <dgm:spPr/>
      <dgm:t>
        <a:bodyPr/>
        <a:lstStyle/>
        <a:p>
          <a:pPr>
            <a:spcAft>
              <a:spcPct val="35000"/>
            </a:spcAft>
          </a:pPr>
          <a:r>
            <a:rPr lang="en-US" sz="2400" b="1" u="sng" dirty="0" smtClean="0"/>
            <a:t>Chairperson</a:t>
          </a:r>
        </a:p>
        <a:p>
          <a:pPr>
            <a:spcAft>
              <a:spcPct val="35000"/>
            </a:spcAft>
          </a:pPr>
          <a:r>
            <a:rPr lang="en-US" sz="2400" b="1" u="sng" dirty="0" smtClean="0"/>
            <a:t>Members </a:t>
          </a:r>
        </a:p>
        <a:p>
          <a:pPr>
            <a:spcAft>
              <a:spcPct val="35000"/>
            </a:spcAft>
          </a:pPr>
          <a:r>
            <a:rPr lang="en-US" sz="2400" b="1" u="sng" dirty="0" smtClean="0"/>
            <a:t>(</a:t>
          </a:r>
          <a:r>
            <a:rPr lang="en-US" sz="2400" b="1" u="none" dirty="0" smtClean="0"/>
            <a:t>full time)</a:t>
          </a:r>
        </a:p>
        <a:p>
          <a:pPr>
            <a:spcAft>
              <a:spcPts val="0"/>
            </a:spcAft>
          </a:pPr>
          <a:r>
            <a:rPr lang="en-US" sz="2400" dirty="0" smtClean="0"/>
            <a:t>Health, Economic, Nutrition, </a:t>
          </a:r>
        </a:p>
        <a:p>
          <a:pPr>
            <a:spcAft>
              <a:spcPts val="0"/>
            </a:spcAft>
          </a:pPr>
          <a:r>
            <a:rPr lang="en-US" sz="2400" dirty="0" smtClean="0"/>
            <a:t>Anthropology, </a:t>
          </a:r>
        </a:p>
        <a:p>
          <a:pPr>
            <a:spcAft>
              <a:spcPts val="0"/>
            </a:spcAft>
          </a:pPr>
          <a:r>
            <a:rPr lang="en-US" sz="2400" dirty="0" smtClean="0"/>
            <a:t>Administration, </a:t>
          </a:r>
        </a:p>
        <a:p>
          <a:pPr>
            <a:spcAft>
              <a:spcPts val="0"/>
            </a:spcAft>
          </a:pPr>
          <a:r>
            <a:rPr lang="en-US" sz="2400" dirty="0" smtClean="0"/>
            <a:t>Planning</a:t>
          </a:r>
          <a:endParaRPr lang="en-US" sz="2400" dirty="0"/>
        </a:p>
      </dgm:t>
    </dgm:pt>
    <dgm:pt modelId="{8255E0AF-D68C-954A-A5AD-9E9AF8970ABF}" type="parTrans" cxnId="{FEDDAAB7-F953-114E-A5E6-FE0711CAC5A3}">
      <dgm:prSet/>
      <dgm:spPr/>
      <dgm:t>
        <a:bodyPr/>
        <a:lstStyle/>
        <a:p>
          <a:endParaRPr lang="en-US"/>
        </a:p>
      </dgm:t>
    </dgm:pt>
    <dgm:pt modelId="{9CF71AA2-C34C-0645-A4A3-96E73EA8E97D}" type="sibTrans" cxnId="{FEDDAAB7-F953-114E-A5E6-FE0711CAC5A3}">
      <dgm:prSet/>
      <dgm:spPr/>
      <dgm:t>
        <a:bodyPr/>
        <a:lstStyle/>
        <a:p>
          <a:endParaRPr lang="en-US"/>
        </a:p>
      </dgm:t>
    </dgm:pt>
    <dgm:pt modelId="{C1CE711A-49F7-9244-B5F4-A6A4327683E7}">
      <dgm:prSet phldrT="[Text]" custT="1"/>
      <dgm:spPr/>
      <dgm:t>
        <a:bodyPr/>
        <a:lstStyle/>
        <a:p>
          <a:r>
            <a:rPr lang="en-US" sz="2400" b="1" u="sng" dirty="0" smtClean="0"/>
            <a:t>Executive body</a:t>
          </a:r>
          <a:r>
            <a:rPr lang="en-US" sz="2400" dirty="0" smtClean="0"/>
            <a:t> for </a:t>
          </a:r>
        </a:p>
        <a:p>
          <a:r>
            <a:rPr lang="en-US" sz="2400" dirty="0" smtClean="0"/>
            <a:t>oversight, technical decisions, clearinghouse, and planning</a:t>
          </a:r>
          <a:endParaRPr lang="en-US" sz="1900" dirty="0"/>
        </a:p>
      </dgm:t>
    </dgm:pt>
    <dgm:pt modelId="{23E12C77-C6DB-ED4C-9FFB-DE5F6C6409AF}" type="parTrans" cxnId="{2F45A25C-40C2-BD41-A461-A19F2C0C468A}">
      <dgm:prSet/>
      <dgm:spPr/>
      <dgm:t>
        <a:bodyPr/>
        <a:lstStyle/>
        <a:p>
          <a:endParaRPr lang="en-US"/>
        </a:p>
      </dgm:t>
    </dgm:pt>
    <dgm:pt modelId="{60327D1C-8C77-7947-98CE-B89F03AE40A0}" type="sibTrans" cxnId="{2F45A25C-40C2-BD41-A461-A19F2C0C468A}">
      <dgm:prSet/>
      <dgm:spPr/>
      <dgm:t>
        <a:bodyPr/>
        <a:lstStyle/>
        <a:p>
          <a:endParaRPr lang="en-US"/>
        </a:p>
      </dgm:t>
    </dgm:pt>
    <dgm:pt modelId="{2C604355-4803-0F45-8BBC-FCDFB341B3FC}">
      <dgm:prSet phldrT="[Text]" custT="1"/>
      <dgm:spPr/>
      <dgm:t>
        <a:bodyPr/>
        <a:lstStyle/>
        <a:p>
          <a:r>
            <a:rPr lang="en-US" sz="2400" dirty="0" smtClean="0"/>
            <a:t> Representatives from Civil Society, States (min 2 from each state)</a:t>
          </a:r>
          <a:endParaRPr lang="en-US" sz="2400" dirty="0"/>
        </a:p>
      </dgm:t>
    </dgm:pt>
    <dgm:pt modelId="{B6EF3EA1-C39F-5343-B657-8544FDCD68F1}" type="parTrans" cxnId="{E8E01DDA-ABE5-5E40-AA6B-8BFE6818B30D}">
      <dgm:prSet/>
      <dgm:spPr/>
      <dgm:t>
        <a:bodyPr/>
        <a:lstStyle/>
        <a:p>
          <a:endParaRPr lang="en-US"/>
        </a:p>
      </dgm:t>
    </dgm:pt>
    <dgm:pt modelId="{B69B4189-0158-A74C-90F0-24556CC7B9FE}" type="sibTrans" cxnId="{E8E01DDA-ABE5-5E40-AA6B-8BFE6818B30D}">
      <dgm:prSet/>
      <dgm:spPr/>
      <dgm:t>
        <a:bodyPr/>
        <a:lstStyle/>
        <a:p>
          <a:endParaRPr lang="en-US"/>
        </a:p>
      </dgm:t>
    </dgm:pt>
    <dgm:pt modelId="{F61F5C05-8852-5945-9561-7D99ADD1599C}">
      <dgm:prSet phldrT="[Text]" custT="1"/>
      <dgm:spPr/>
      <dgm:t>
        <a:bodyPr/>
        <a:lstStyle/>
        <a:p>
          <a:r>
            <a:rPr lang="en-US" sz="2000" b="1" dirty="0" smtClean="0"/>
            <a:t>Act as a think tank, monitors plans, ensures convergence,       develop international positions </a:t>
          </a:r>
          <a:endParaRPr lang="en-US" sz="2000" b="1" dirty="0"/>
        </a:p>
      </dgm:t>
    </dgm:pt>
    <dgm:pt modelId="{74A54417-66A1-A945-9F37-CA978892D74D}" type="parTrans" cxnId="{F3E25093-7691-5148-B8F2-FEA96007F611}">
      <dgm:prSet/>
      <dgm:spPr/>
      <dgm:t>
        <a:bodyPr/>
        <a:lstStyle/>
        <a:p>
          <a:endParaRPr lang="en-US"/>
        </a:p>
      </dgm:t>
    </dgm:pt>
    <dgm:pt modelId="{F010867E-2874-C643-A1E1-B5DAC070E885}" type="sibTrans" cxnId="{F3E25093-7691-5148-B8F2-FEA96007F611}">
      <dgm:prSet/>
      <dgm:spPr/>
      <dgm:t>
        <a:bodyPr/>
        <a:lstStyle/>
        <a:p>
          <a:endParaRPr lang="en-US"/>
        </a:p>
      </dgm:t>
    </dgm:pt>
    <dgm:pt modelId="{FCBD17AD-9EC6-D648-A33B-C07A2776C0EC}" type="pres">
      <dgm:prSet presAssocID="{39943120-EED9-DB4A-80E5-4AA345F7E01C}" presName="cycle" presStyleCnt="0">
        <dgm:presLayoutVars>
          <dgm:chMax val="1"/>
          <dgm:dir/>
          <dgm:animLvl val="ctr"/>
          <dgm:resizeHandles val="exact"/>
        </dgm:presLayoutVars>
      </dgm:prSet>
      <dgm:spPr/>
      <dgm:t>
        <a:bodyPr/>
        <a:lstStyle/>
        <a:p>
          <a:endParaRPr lang="en-IN"/>
        </a:p>
      </dgm:t>
    </dgm:pt>
    <dgm:pt modelId="{D159BCD9-F415-2648-B3B9-74C5F26E56AA}" type="pres">
      <dgm:prSet presAssocID="{3BFC3ACF-1D84-A749-91B0-871EA16EECD4}" presName="centerShape" presStyleLbl="node0" presStyleIdx="0" presStyleCnt="1" custScaleX="116791" custScaleY="125584" custLinFactNeighborX="-2677" custLinFactNeighborY="-5192"/>
      <dgm:spPr/>
      <dgm:t>
        <a:bodyPr/>
        <a:lstStyle/>
        <a:p>
          <a:endParaRPr lang="en-US"/>
        </a:p>
      </dgm:t>
    </dgm:pt>
    <dgm:pt modelId="{E589F89C-50BF-774D-B54E-06F06EC776F4}" type="pres">
      <dgm:prSet presAssocID="{8255E0AF-D68C-954A-A5AD-9E9AF8970ABF}" presName="parTrans" presStyleLbl="bgSibTrans2D1" presStyleIdx="0" presStyleCnt="4" custLinFactNeighborX="8375"/>
      <dgm:spPr/>
      <dgm:t>
        <a:bodyPr/>
        <a:lstStyle/>
        <a:p>
          <a:endParaRPr lang="en-IN"/>
        </a:p>
      </dgm:t>
    </dgm:pt>
    <dgm:pt modelId="{BBD54704-596C-234A-8E4A-2173C1D6C682}" type="pres">
      <dgm:prSet presAssocID="{0535475E-1584-F34A-824C-81F4527DC214}" presName="node" presStyleLbl="node1" presStyleIdx="0" presStyleCnt="4" custScaleX="117563" custScaleY="195144" custRadScaleRad="118847" custRadScaleInc="55276">
        <dgm:presLayoutVars>
          <dgm:bulletEnabled val="1"/>
        </dgm:presLayoutVars>
      </dgm:prSet>
      <dgm:spPr/>
      <dgm:t>
        <a:bodyPr/>
        <a:lstStyle/>
        <a:p>
          <a:endParaRPr lang="en-US"/>
        </a:p>
      </dgm:t>
    </dgm:pt>
    <dgm:pt modelId="{DBBCD1D1-559D-2D4D-BFB1-1C6197268692}" type="pres">
      <dgm:prSet presAssocID="{23E12C77-C6DB-ED4C-9FFB-DE5F6C6409AF}" presName="parTrans" presStyleLbl="bgSibTrans2D1" presStyleIdx="1" presStyleCnt="4" custLinFactNeighborX="-15556" custLinFactNeighborY="-32089"/>
      <dgm:spPr/>
      <dgm:t>
        <a:bodyPr/>
        <a:lstStyle/>
        <a:p>
          <a:endParaRPr lang="en-IN"/>
        </a:p>
      </dgm:t>
    </dgm:pt>
    <dgm:pt modelId="{A4B885E5-2D2C-CA4B-8B26-0097821211D2}" type="pres">
      <dgm:prSet presAssocID="{C1CE711A-49F7-9244-B5F4-A6A4327683E7}" presName="node" presStyleLbl="node1" presStyleIdx="1" presStyleCnt="4" custScaleX="154965" custScaleY="133754" custRadScaleRad="120803" custRadScaleInc="148323">
        <dgm:presLayoutVars>
          <dgm:bulletEnabled val="1"/>
        </dgm:presLayoutVars>
      </dgm:prSet>
      <dgm:spPr/>
      <dgm:t>
        <a:bodyPr/>
        <a:lstStyle/>
        <a:p>
          <a:endParaRPr lang="en-US"/>
        </a:p>
      </dgm:t>
    </dgm:pt>
    <dgm:pt modelId="{26CDC875-7D1D-2147-8F3B-193CA2483053}" type="pres">
      <dgm:prSet presAssocID="{B6EF3EA1-C39F-5343-B657-8544FDCD68F1}" presName="parTrans" presStyleLbl="bgSibTrans2D1" presStyleIdx="2" presStyleCnt="4" custLinFactNeighborX="-2480" custRadScaleRad="49683" custRadScaleInc="-2147483648"/>
      <dgm:spPr/>
      <dgm:t>
        <a:bodyPr/>
        <a:lstStyle/>
        <a:p>
          <a:endParaRPr lang="en-IN"/>
        </a:p>
      </dgm:t>
    </dgm:pt>
    <dgm:pt modelId="{AA7EDED8-7718-1042-834A-7F8F488C993E}" type="pres">
      <dgm:prSet presAssocID="{2C604355-4803-0F45-8BBC-FCDFB341B3FC}" presName="node" presStyleLbl="node1" presStyleIdx="2" presStyleCnt="4" custScaleX="87842" custScaleY="136934" custRadScaleRad="91627" custRadScaleInc="-277442">
        <dgm:presLayoutVars>
          <dgm:bulletEnabled val="1"/>
        </dgm:presLayoutVars>
      </dgm:prSet>
      <dgm:spPr/>
      <dgm:t>
        <a:bodyPr/>
        <a:lstStyle/>
        <a:p>
          <a:endParaRPr lang="en-US"/>
        </a:p>
      </dgm:t>
    </dgm:pt>
    <dgm:pt modelId="{076C3421-795E-994B-8808-6F172004F97B}" type="pres">
      <dgm:prSet presAssocID="{74A54417-66A1-A945-9F37-CA978892D74D}" presName="parTrans" presStyleLbl="bgSibTrans2D1" presStyleIdx="3" presStyleCnt="4" custLinFactNeighborX="-2480" custRadScaleRad="49683" custRadScaleInc="-2147483648"/>
      <dgm:spPr/>
      <dgm:t>
        <a:bodyPr/>
        <a:lstStyle/>
        <a:p>
          <a:endParaRPr lang="en-IN"/>
        </a:p>
      </dgm:t>
    </dgm:pt>
    <dgm:pt modelId="{8F41FD0D-66C2-1E41-AB6D-733B68B4DFA5}" type="pres">
      <dgm:prSet presAssocID="{F61F5C05-8852-5945-9561-7D99ADD1599C}" presName="node" presStyleLbl="node1" presStyleIdx="3" presStyleCnt="4" custScaleX="96719" custScaleY="160199" custRadScaleRad="94515" custRadScaleInc="39463">
        <dgm:presLayoutVars>
          <dgm:bulletEnabled val="1"/>
        </dgm:presLayoutVars>
      </dgm:prSet>
      <dgm:spPr/>
      <dgm:t>
        <a:bodyPr/>
        <a:lstStyle/>
        <a:p>
          <a:endParaRPr lang="en-IN"/>
        </a:p>
      </dgm:t>
    </dgm:pt>
  </dgm:ptLst>
  <dgm:cxnLst>
    <dgm:cxn modelId="{0F04979A-C315-1945-BCE6-58C420820925}" srcId="{39943120-EED9-DB4A-80E5-4AA345F7E01C}" destId="{3BFC3ACF-1D84-A749-91B0-871EA16EECD4}" srcOrd="0" destOrd="0" parTransId="{6D3F1E8F-091A-7348-95A6-74FC54AEEECB}" sibTransId="{FF08CB7F-8D5F-C543-90B4-3C8621AAF66D}"/>
    <dgm:cxn modelId="{97C74700-15F8-6942-961B-0836A4566258}" type="presOf" srcId="{F61F5C05-8852-5945-9561-7D99ADD1599C}" destId="{8F41FD0D-66C2-1E41-AB6D-733B68B4DFA5}" srcOrd="0" destOrd="0" presId="urn:microsoft.com/office/officeart/2005/8/layout/radial4"/>
    <dgm:cxn modelId="{F3E25093-7691-5148-B8F2-FEA96007F611}" srcId="{3BFC3ACF-1D84-A749-91B0-871EA16EECD4}" destId="{F61F5C05-8852-5945-9561-7D99ADD1599C}" srcOrd="3" destOrd="0" parTransId="{74A54417-66A1-A945-9F37-CA978892D74D}" sibTransId="{F010867E-2874-C643-A1E1-B5DAC070E885}"/>
    <dgm:cxn modelId="{2F45A25C-40C2-BD41-A461-A19F2C0C468A}" srcId="{3BFC3ACF-1D84-A749-91B0-871EA16EECD4}" destId="{C1CE711A-49F7-9244-B5F4-A6A4327683E7}" srcOrd="1" destOrd="0" parTransId="{23E12C77-C6DB-ED4C-9FFB-DE5F6C6409AF}" sibTransId="{60327D1C-8C77-7947-98CE-B89F03AE40A0}"/>
    <dgm:cxn modelId="{757407EE-FE51-7D49-815E-245D94CE6FBA}" type="presOf" srcId="{3BFC3ACF-1D84-A749-91B0-871EA16EECD4}" destId="{D159BCD9-F415-2648-B3B9-74C5F26E56AA}" srcOrd="0" destOrd="0" presId="urn:microsoft.com/office/officeart/2005/8/layout/radial4"/>
    <dgm:cxn modelId="{5284FBA6-4A53-AE48-83B3-07A089241ACA}" type="presOf" srcId="{2C604355-4803-0F45-8BBC-FCDFB341B3FC}" destId="{AA7EDED8-7718-1042-834A-7F8F488C993E}" srcOrd="0" destOrd="0" presId="urn:microsoft.com/office/officeart/2005/8/layout/radial4"/>
    <dgm:cxn modelId="{19DED32A-2C32-C44A-916D-B2512CDD4AED}" type="presOf" srcId="{23E12C77-C6DB-ED4C-9FFB-DE5F6C6409AF}" destId="{DBBCD1D1-559D-2D4D-BFB1-1C6197268692}" srcOrd="0" destOrd="0" presId="urn:microsoft.com/office/officeart/2005/8/layout/radial4"/>
    <dgm:cxn modelId="{E8E01DDA-ABE5-5E40-AA6B-8BFE6818B30D}" srcId="{3BFC3ACF-1D84-A749-91B0-871EA16EECD4}" destId="{2C604355-4803-0F45-8BBC-FCDFB341B3FC}" srcOrd="2" destOrd="0" parTransId="{B6EF3EA1-C39F-5343-B657-8544FDCD68F1}" sibTransId="{B69B4189-0158-A74C-90F0-24556CC7B9FE}"/>
    <dgm:cxn modelId="{4A263686-2B13-D64C-AD7B-8E1CF3E94F87}" type="presOf" srcId="{C1CE711A-49F7-9244-B5F4-A6A4327683E7}" destId="{A4B885E5-2D2C-CA4B-8B26-0097821211D2}" srcOrd="0" destOrd="0" presId="urn:microsoft.com/office/officeart/2005/8/layout/radial4"/>
    <dgm:cxn modelId="{FEDDAAB7-F953-114E-A5E6-FE0711CAC5A3}" srcId="{3BFC3ACF-1D84-A749-91B0-871EA16EECD4}" destId="{0535475E-1584-F34A-824C-81F4527DC214}" srcOrd="0" destOrd="0" parTransId="{8255E0AF-D68C-954A-A5AD-9E9AF8970ABF}" sibTransId="{9CF71AA2-C34C-0645-A4A3-96E73EA8E97D}"/>
    <dgm:cxn modelId="{DC5404A0-23E0-614D-A180-F12074C2C620}" type="presOf" srcId="{0535475E-1584-F34A-824C-81F4527DC214}" destId="{BBD54704-596C-234A-8E4A-2173C1D6C682}" srcOrd="0" destOrd="0" presId="urn:microsoft.com/office/officeart/2005/8/layout/radial4"/>
    <dgm:cxn modelId="{1859BFAD-75E9-EB45-B11D-F7F6808CF0D7}" type="presOf" srcId="{39943120-EED9-DB4A-80E5-4AA345F7E01C}" destId="{FCBD17AD-9EC6-D648-A33B-C07A2776C0EC}" srcOrd="0" destOrd="0" presId="urn:microsoft.com/office/officeart/2005/8/layout/radial4"/>
    <dgm:cxn modelId="{FA3A7664-E988-814A-B242-6A53715D8EFC}" type="presOf" srcId="{8255E0AF-D68C-954A-A5AD-9E9AF8970ABF}" destId="{E589F89C-50BF-774D-B54E-06F06EC776F4}" srcOrd="0" destOrd="0" presId="urn:microsoft.com/office/officeart/2005/8/layout/radial4"/>
    <dgm:cxn modelId="{3E354650-5C6E-414C-89E1-09B607496186}" type="presOf" srcId="{74A54417-66A1-A945-9F37-CA978892D74D}" destId="{076C3421-795E-994B-8808-6F172004F97B}" srcOrd="0" destOrd="0" presId="urn:microsoft.com/office/officeart/2005/8/layout/radial4"/>
    <dgm:cxn modelId="{3D403C4A-C368-1F45-BE75-A0E92F665A87}" type="presOf" srcId="{B6EF3EA1-C39F-5343-B657-8544FDCD68F1}" destId="{26CDC875-7D1D-2147-8F3B-193CA2483053}" srcOrd="0" destOrd="0" presId="urn:microsoft.com/office/officeart/2005/8/layout/radial4"/>
    <dgm:cxn modelId="{D60A9090-D506-924F-A967-3E2A42865321}" type="presParOf" srcId="{FCBD17AD-9EC6-D648-A33B-C07A2776C0EC}" destId="{D159BCD9-F415-2648-B3B9-74C5F26E56AA}" srcOrd="0" destOrd="0" presId="urn:microsoft.com/office/officeart/2005/8/layout/radial4"/>
    <dgm:cxn modelId="{CEC44940-B90F-864E-B64A-906AAEB0D5E6}" type="presParOf" srcId="{FCBD17AD-9EC6-D648-A33B-C07A2776C0EC}" destId="{E589F89C-50BF-774D-B54E-06F06EC776F4}" srcOrd="1" destOrd="0" presId="urn:microsoft.com/office/officeart/2005/8/layout/radial4"/>
    <dgm:cxn modelId="{A1B1B1F9-A39F-B54F-9A3E-3E4843C7984D}" type="presParOf" srcId="{FCBD17AD-9EC6-D648-A33B-C07A2776C0EC}" destId="{BBD54704-596C-234A-8E4A-2173C1D6C682}" srcOrd="2" destOrd="0" presId="urn:microsoft.com/office/officeart/2005/8/layout/radial4"/>
    <dgm:cxn modelId="{FAC652B5-66BA-2242-B40C-FBEF75E8F7C4}" type="presParOf" srcId="{FCBD17AD-9EC6-D648-A33B-C07A2776C0EC}" destId="{DBBCD1D1-559D-2D4D-BFB1-1C6197268692}" srcOrd="3" destOrd="0" presId="urn:microsoft.com/office/officeart/2005/8/layout/radial4"/>
    <dgm:cxn modelId="{FCC654C0-BF2D-7D48-8A14-714ECE602010}" type="presParOf" srcId="{FCBD17AD-9EC6-D648-A33B-C07A2776C0EC}" destId="{A4B885E5-2D2C-CA4B-8B26-0097821211D2}" srcOrd="4" destOrd="0" presId="urn:microsoft.com/office/officeart/2005/8/layout/radial4"/>
    <dgm:cxn modelId="{B6BA6244-FD8C-4541-B181-81C93E90EC2F}" type="presParOf" srcId="{FCBD17AD-9EC6-D648-A33B-C07A2776C0EC}" destId="{26CDC875-7D1D-2147-8F3B-193CA2483053}" srcOrd="5" destOrd="0" presId="urn:microsoft.com/office/officeart/2005/8/layout/radial4"/>
    <dgm:cxn modelId="{7B64A995-6D75-F846-ABF3-78ECB61E37BB}" type="presParOf" srcId="{FCBD17AD-9EC6-D648-A33B-C07A2776C0EC}" destId="{AA7EDED8-7718-1042-834A-7F8F488C993E}" srcOrd="6" destOrd="0" presId="urn:microsoft.com/office/officeart/2005/8/layout/radial4"/>
    <dgm:cxn modelId="{1F7AACE1-5E4F-6C46-81BA-994BD933A1B4}" type="presParOf" srcId="{FCBD17AD-9EC6-D648-A33B-C07A2776C0EC}" destId="{076C3421-795E-994B-8808-6F172004F97B}" srcOrd="7" destOrd="0" presId="urn:microsoft.com/office/officeart/2005/8/layout/radial4"/>
    <dgm:cxn modelId="{4FABC13B-DE1C-7343-A04E-DDC47D114C75}" type="presParOf" srcId="{FCBD17AD-9EC6-D648-A33B-C07A2776C0EC}" destId="{8F41FD0D-66C2-1E41-AB6D-733B68B4DFA5}" srcOrd="8"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38425C-394D-9248-9C0B-5DC762E32615}">
      <dsp:nvSpPr>
        <dsp:cNvPr id="0" name=""/>
        <dsp:cNvSpPr/>
      </dsp:nvSpPr>
      <dsp:spPr>
        <a:xfrm>
          <a:off x="0" y="3406931"/>
          <a:ext cx="8229600" cy="1118231"/>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Nutrition Desk in Ministries</a:t>
          </a:r>
          <a:endParaRPr lang="en-US" sz="2100" b="1" kern="1200" dirty="0"/>
        </a:p>
      </dsp:txBody>
      <dsp:txXfrm>
        <a:off x="0" y="3406931"/>
        <a:ext cx="8229600" cy="603844"/>
      </dsp:txXfrm>
    </dsp:sp>
    <dsp:sp modelId="{FEE8FD8E-70F1-EE48-AE74-E6BDC60E45FA}">
      <dsp:nvSpPr>
        <dsp:cNvPr id="0" name=""/>
        <dsp:cNvSpPr/>
      </dsp:nvSpPr>
      <dsp:spPr>
        <a:xfrm>
          <a:off x="0" y="3988412"/>
          <a:ext cx="4114799" cy="51438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b="1" kern="1200" dirty="0" smtClean="0"/>
            <a:t>Execute decisions related to the ministry</a:t>
          </a:r>
          <a:endParaRPr lang="en-US" sz="1700" b="1" kern="1200" dirty="0"/>
        </a:p>
      </dsp:txBody>
      <dsp:txXfrm>
        <a:off x="0" y="3988412"/>
        <a:ext cx="4114799" cy="514386"/>
      </dsp:txXfrm>
    </dsp:sp>
    <dsp:sp modelId="{107E6265-D523-7B41-8374-300AAA693BF1}">
      <dsp:nvSpPr>
        <dsp:cNvPr id="0" name=""/>
        <dsp:cNvSpPr/>
      </dsp:nvSpPr>
      <dsp:spPr>
        <a:xfrm>
          <a:off x="4114800" y="3988412"/>
          <a:ext cx="4114799" cy="51438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b="1" kern="1200" dirty="0" smtClean="0"/>
            <a:t>Report to the inter-ministerial Commission</a:t>
          </a:r>
          <a:endParaRPr lang="en-US" sz="1700" b="1" kern="1200" dirty="0"/>
        </a:p>
      </dsp:txBody>
      <dsp:txXfrm>
        <a:off x="4114800" y="3988412"/>
        <a:ext cx="4114799" cy="514386"/>
      </dsp:txXfrm>
    </dsp:sp>
    <dsp:sp modelId="{2E6534CB-E642-CC48-A5EC-9FE83810869C}">
      <dsp:nvSpPr>
        <dsp:cNvPr id="0" name=""/>
        <dsp:cNvSpPr/>
      </dsp:nvSpPr>
      <dsp:spPr>
        <a:xfrm rot="10800000">
          <a:off x="0" y="1703865"/>
          <a:ext cx="8229600" cy="1719839"/>
        </a:xfrm>
        <a:prstGeom prst="upArrowCallou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Inter-ministerial Commission on Nutrition</a:t>
          </a:r>
          <a:endParaRPr lang="en-US" sz="2100" b="1" kern="1200" dirty="0"/>
        </a:p>
      </dsp:txBody>
      <dsp:txXfrm rot="-10800000">
        <a:off x="0" y="1703865"/>
        <a:ext cx="8229600" cy="603663"/>
      </dsp:txXfrm>
    </dsp:sp>
    <dsp:sp modelId="{2E27AE13-6C32-074F-8BED-CDC8BF301F94}">
      <dsp:nvSpPr>
        <dsp:cNvPr id="0" name=""/>
        <dsp:cNvSpPr/>
      </dsp:nvSpPr>
      <dsp:spPr>
        <a:xfrm>
          <a:off x="0" y="2307529"/>
          <a:ext cx="4114799" cy="5142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b="1" kern="1200" dirty="0" smtClean="0"/>
            <a:t>implement recommendations of the National Commission</a:t>
          </a:r>
          <a:endParaRPr lang="en-US" sz="1700" b="1" kern="1200" dirty="0"/>
        </a:p>
      </dsp:txBody>
      <dsp:txXfrm>
        <a:off x="0" y="2307529"/>
        <a:ext cx="4114799" cy="514231"/>
      </dsp:txXfrm>
    </dsp:sp>
    <dsp:sp modelId="{0D391CEE-334C-694B-A35F-B57916E4755B}">
      <dsp:nvSpPr>
        <dsp:cNvPr id="0" name=""/>
        <dsp:cNvSpPr/>
      </dsp:nvSpPr>
      <dsp:spPr>
        <a:xfrm>
          <a:off x="4114800" y="2307529"/>
          <a:ext cx="4114799" cy="5142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b="1" kern="1200" dirty="0" smtClean="0"/>
            <a:t>Officials from concerned ministries</a:t>
          </a:r>
          <a:endParaRPr lang="en-US" sz="1700" b="1" kern="1200" dirty="0"/>
        </a:p>
      </dsp:txBody>
      <dsp:txXfrm>
        <a:off x="4114800" y="2307529"/>
        <a:ext cx="4114799" cy="514231"/>
      </dsp:txXfrm>
    </dsp:sp>
    <dsp:sp modelId="{9625DF3B-8237-4944-8DBA-4B7A87F4C8C2}">
      <dsp:nvSpPr>
        <dsp:cNvPr id="0" name=""/>
        <dsp:cNvSpPr/>
      </dsp:nvSpPr>
      <dsp:spPr>
        <a:xfrm rot="10800000">
          <a:off x="0" y="799"/>
          <a:ext cx="8229600" cy="1719839"/>
        </a:xfrm>
        <a:prstGeom prst="upArrowCallou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smtClean="0"/>
            <a:t>National Nutrition Commission through an Act of Parliament</a:t>
          </a:r>
          <a:endParaRPr lang="en-US" sz="2100" b="1" kern="1200" dirty="0"/>
        </a:p>
      </dsp:txBody>
      <dsp:txXfrm rot="-10800000">
        <a:off x="0" y="799"/>
        <a:ext cx="8229600" cy="603663"/>
      </dsp:txXfrm>
    </dsp:sp>
    <dsp:sp modelId="{6F6F2826-D2E4-7948-B00F-4F61F2DFAA04}">
      <dsp:nvSpPr>
        <dsp:cNvPr id="0" name=""/>
        <dsp:cNvSpPr/>
      </dsp:nvSpPr>
      <dsp:spPr>
        <a:xfrm>
          <a:off x="0" y="604463"/>
          <a:ext cx="4114799" cy="5142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b="1" kern="1200" dirty="0" smtClean="0"/>
            <a:t>Chairperson and members (full time)</a:t>
          </a:r>
          <a:endParaRPr lang="en-US" sz="1700" b="1" kern="1200" dirty="0"/>
        </a:p>
      </dsp:txBody>
      <dsp:txXfrm>
        <a:off x="0" y="604463"/>
        <a:ext cx="4114799" cy="514231"/>
      </dsp:txXfrm>
    </dsp:sp>
    <dsp:sp modelId="{D84FC215-2EEA-1C46-B301-FA34ADDDA46D}">
      <dsp:nvSpPr>
        <dsp:cNvPr id="0" name=""/>
        <dsp:cNvSpPr/>
      </dsp:nvSpPr>
      <dsp:spPr>
        <a:xfrm>
          <a:off x="4114800" y="604463"/>
          <a:ext cx="4114799" cy="514231"/>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lvl="0" algn="ctr" defTabSz="755650">
            <a:lnSpc>
              <a:spcPct val="90000"/>
            </a:lnSpc>
            <a:spcBef>
              <a:spcPct val="0"/>
            </a:spcBef>
            <a:spcAft>
              <a:spcPct val="35000"/>
            </a:spcAft>
          </a:pPr>
          <a:r>
            <a:rPr lang="en-US" sz="1700" b="1" kern="1200" dirty="0" smtClean="0"/>
            <a:t>Reports to PM</a:t>
          </a:r>
          <a:endParaRPr lang="en-US" sz="1700" b="1" kern="1200" dirty="0"/>
        </a:p>
      </dsp:txBody>
      <dsp:txXfrm>
        <a:off x="4114800" y="604463"/>
        <a:ext cx="4114799" cy="5142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59BCD9-F415-2648-B3B9-74C5F26E56AA}">
      <dsp:nvSpPr>
        <dsp:cNvPr id="0" name=""/>
        <dsp:cNvSpPr/>
      </dsp:nvSpPr>
      <dsp:spPr>
        <a:xfrm>
          <a:off x="2851029" y="2645176"/>
          <a:ext cx="2682858" cy="288484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en-US" sz="2900" b="1" kern="1200" dirty="0" smtClean="0"/>
            <a:t>National Nutrition Commission</a:t>
          </a:r>
          <a:endParaRPr lang="en-US" sz="2900" b="1" kern="1200" dirty="0"/>
        </a:p>
      </dsp:txBody>
      <dsp:txXfrm>
        <a:off x="3243924" y="3067652"/>
        <a:ext cx="1897068" cy="2039894"/>
      </dsp:txXfrm>
    </dsp:sp>
    <dsp:sp modelId="{E589F89C-50BF-774D-B54E-06F06EC776F4}">
      <dsp:nvSpPr>
        <dsp:cNvPr id="0" name=""/>
        <dsp:cNvSpPr/>
      </dsp:nvSpPr>
      <dsp:spPr>
        <a:xfrm rot="13048235">
          <a:off x="1342761" y="2228472"/>
          <a:ext cx="2045197" cy="65468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BBD54704-596C-234A-8E4A-2173C1D6C682}">
      <dsp:nvSpPr>
        <dsp:cNvPr id="0" name=""/>
        <dsp:cNvSpPr/>
      </dsp:nvSpPr>
      <dsp:spPr>
        <a:xfrm>
          <a:off x="99691" y="230271"/>
          <a:ext cx="2565563" cy="3406883"/>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b="1" u="sng" kern="1200" dirty="0" smtClean="0"/>
            <a:t>Chairperson</a:t>
          </a:r>
        </a:p>
        <a:p>
          <a:pPr lvl="0" algn="ctr" defTabSz="1066800">
            <a:lnSpc>
              <a:spcPct val="90000"/>
            </a:lnSpc>
            <a:spcBef>
              <a:spcPct val="0"/>
            </a:spcBef>
            <a:spcAft>
              <a:spcPct val="35000"/>
            </a:spcAft>
          </a:pPr>
          <a:r>
            <a:rPr lang="en-US" sz="2400" b="1" u="sng" kern="1200" dirty="0" smtClean="0"/>
            <a:t>Members </a:t>
          </a:r>
        </a:p>
        <a:p>
          <a:pPr lvl="0" algn="ctr" defTabSz="1066800">
            <a:lnSpc>
              <a:spcPct val="90000"/>
            </a:lnSpc>
            <a:spcBef>
              <a:spcPct val="0"/>
            </a:spcBef>
            <a:spcAft>
              <a:spcPct val="35000"/>
            </a:spcAft>
          </a:pPr>
          <a:r>
            <a:rPr lang="en-US" sz="2400" b="1" u="sng" kern="1200" dirty="0" smtClean="0"/>
            <a:t>(</a:t>
          </a:r>
          <a:r>
            <a:rPr lang="en-US" sz="2400" b="1" u="none" kern="1200" dirty="0" smtClean="0"/>
            <a:t>full time)</a:t>
          </a:r>
        </a:p>
        <a:p>
          <a:pPr lvl="0" algn="ctr" defTabSz="1066800">
            <a:lnSpc>
              <a:spcPct val="90000"/>
            </a:lnSpc>
            <a:spcBef>
              <a:spcPct val="0"/>
            </a:spcBef>
            <a:spcAft>
              <a:spcPts val="0"/>
            </a:spcAft>
          </a:pPr>
          <a:r>
            <a:rPr lang="en-US" sz="2400" kern="1200" dirty="0" smtClean="0"/>
            <a:t>Health, Economic, Nutrition, </a:t>
          </a:r>
        </a:p>
        <a:p>
          <a:pPr lvl="0" algn="ctr" defTabSz="1066800">
            <a:lnSpc>
              <a:spcPct val="90000"/>
            </a:lnSpc>
            <a:spcBef>
              <a:spcPct val="0"/>
            </a:spcBef>
            <a:spcAft>
              <a:spcPts val="0"/>
            </a:spcAft>
          </a:pPr>
          <a:r>
            <a:rPr lang="en-US" sz="2400" kern="1200" dirty="0" smtClean="0"/>
            <a:t>Anthropology, </a:t>
          </a:r>
        </a:p>
        <a:p>
          <a:pPr lvl="0" algn="ctr" defTabSz="1066800">
            <a:lnSpc>
              <a:spcPct val="90000"/>
            </a:lnSpc>
            <a:spcBef>
              <a:spcPct val="0"/>
            </a:spcBef>
            <a:spcAft>
              <a:spcPts val="0"/>
            </a:spcAft>
          </a:pPr>
          <a:r>
            <a:rPr lang="en-US" sz="2400" kern="1200" dirty="0" smtClean="0"/>
            <a:t>Administration, </a:t>
          </a:r>
        </a:p>
        <a:p>
          <a:pPr lvl="0" algn="ctr" defTabSz="1066800">
            <a:lnSpc>
              <a:spcPct val="90000"/>
            </a:lnSpc>
            <a:spcBef>
              <a:spcPct val="0"/>
            </a:spcBef>
            <a:spcAft>
              <a:spcPts val="0"/>
            </a:spcAft>
          </a:pPr>
          <a:r>
            <a:rPr lang="en-US" sz="2400" kern="1200" dirty="0" smtClean="0"/>
            <a:t>Planning</a:t>
          </a:r>
          <a:endParaRPr lang="en-US" sz="2400" kern="1200" dirty="0"/>
        </a:p>
      </dsp:txBody>
      <dsp:txXfrm>
        <a:off x="174834" y="305414"/>
        <a:ext cx="2415277" cy="3256597"/>
      </dsp:txXfrm>
    </dsp:sp>
    <dsp:sp modelId="{DBBCD1D1-559D-2D4D-BFB1-1C6197268692}">
      <dsp:nvSpPr>
        <dsp:cNvPr id="0" name=""/>
        <dsp:cNvSpPr/>
      </dsp:nvSpPr>
      <dsp:spPr>
        <a:xfrm rot="18909515">
          <a:off x="4609590" y="1710586"/>
          <a:ext cx="2185410" cy="65468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4B885E5-2D2C-CA4B-8B26-0097821211D2}">
      <dsp:nvSpPr>
        <dsp:cNvPr id="0" name=""/>
        <dsp:cNvSpPr/>
      </dsp:nvSpPr>
      <dsp:spPr>
        <a:xfrm>
          <a:off x="5126162" y="309935"/>
          <a:ext cx="3381782" cy="233511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b="1" u="sng" kern="1200" dirty="0" smtClean="0"/>
            <a:t>Executive body</a:t>
          </a:r>
          <a:r>
            <a:rPr lang="en-US" sz="2400" kern="1200" dirty="0" smtClean="0"/>
            <a:t> for </a:t>
          </a:r>
        </a:p>
        <a:p>
          <a:pPr lvl="0" algn="ctr" defTabSz="1066800">
            <a:lnSpc>
              <a:spcPct val="90000"/>
            </a:lnSpc>
            <a:spcBef>
              <a:spcPct val="0"/>
            </a:spcBef>
            <a:spcAft>
              <a:spcPct val="35000"/>
            </a:spcAft>
          </a:pPr>
          <a:r>
            <a:rPr lang="en-US" sz="2400" kern="1200" dirty="0" smtClean="0"/>
            <a:t>oversight, technical decisions, clearinghouse, and planning</a:t>
          </a:r>
          <a:endParaRPr lang="en-US" sz="1900" kern="1200" dirty="0"/>
        </a:p>
      </dsp:txBody>
      <dsp:txXfrm>
        <a:off x="5194555" y="378328"/>
        <a:ext cx="3244996" cy="2198331"/>
      </dsp:txXfrm>
    </dsp:sp>
    <dsp:sp modelId="{26CDC875-7D1D-2147-8F3B-193CA2483053}">
      <dsp:nvSpPr>
        <dsp:cNvPr id="0" name=""/>
        <dsp:cNvSpPr/>
      </dsp:nvSpPr>
      <dsp:spPr>
        <a:xfrm rot="9776544">
          <a:off x="1344109" y="4397131"/>
          <a:ext cx="1472354" cy="65468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A7EDED8-7718-1042-834A-7F8F488C993E}">
      <dsp:nvSpPr>
        <dsp:cNvPr id="0" name=""/>
        <dsp:cNvSpPr/>
      </dsp:nvSpPr>
      <dsp:spPr>
        <a:xfrm>
          <a:off x="454525" y="3745102"/>
          <a:ext cx="1916965" cy="23906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US" sz="2400" kern="1200" dirty="0" smtClean="0"/>
            <a:t> Representatives from Civil Society, States (min 2 from each state)</a:t>
          </a:r>
          <a:endParaRPr lang="en-US" sz="2400" kern="1200" dirty="0"/>
        </a:p>
      </dsp:txBody>
      <dsp:txXfrm>
        <a:off x="510671" y="3801248"/>
        <a:ext cx="1804673" cy="2278343"/>
      </dsp:txXfrm>
    </dsp:sp>
    <dsp:sp modelId="{076C3421-795E-994B-8808-6F172004F97B}">
      <dsp:nvSpPr>
        <dsp:cNvPr id="0" name=""/>
        <dsp:cNvSpPr/>
      </dsp:nvSpPr>
      <dsp:spPr>
        <a:xfrm rot="510784">
          <a:off x="5571500" y="4112027"/>
          <a:ext cx="1850314" cy="65468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F41FD0D-66C2-1E41-AB6D-733B68B4DFA5}">
      <dsp:nvSpPr>
        <dsp:cNvPr id="0" name=""/>
        <dsp:cNvSpPr/>
      </dsp:nvSpPr>
      <dsp:spPr>
        <a:xfrm>
          <a:off x="6402165" y="3177924"/>
          <a:ext cx="2110687" cy="279680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b="1" kern="1200" dirty="0" smtClean="0"/>
            <a:t>Act as a think tank, monitors plans, ensures convergence,       develop international positions </a:t>
          </a:r>
          <a:endParaRPr lang="en-US" sz="2000" b="1" kern="1200" dirty="0"/>
        </a:p>
      </dsp:txBody>
      <dsp:txXfrm>
        <a:off x="6463985" y="3239744"/>
        <a:ext cx="1987047" cy="26731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5138"/>
          </a:xfrm>
          <a:prstGeom prst="rect">
            <a:avLst/>
          </a:prstGeom>
        </p:spPr>
        <p:txBody>
          <a:bodyPr vert="horz" lIns="91440" tIns="45720" rIns="91440" bIns="45720" rtlCol="0"/>
          <a:lstStyle>
            <a:lvl1pPr algn="r">
              <a:defRPr sz="1200"/>
            </a:lvl1pPr>
          </a:lstStyle>
          <a:p>
            <a:fld id="{4A7C8D11-9B22-494D-AEB1-D4EB798242DA}" type="datetimeFigureOut">
              <a:rPr lang="en-US" smtClean="0"/>
              <a:t>27/02/16</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21188"/>
            <a:ext cx="5564188"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130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842375"/>
            <a:ext cx="3013075" cy="465138"/>
          </a:xfrm>
          <a:prstGeom prst="rect">
            <a:avLst/>
          </a:prstGeom>
        </p:spPr>
        <p:txBody>
          <a:bodyPr vert="horz" lIns="91440" tIns="45720" rIns="91440" bIns="45720" rtlCol="0" anchor="b"/>
          <a:lstStyle>
            <a:lvl1pPr algn="r">
              <a:defRPr sz="1200"/>
            </a:lvl1pPr>
          </a:lstStyle>
          <a:p>
            <a:fld id="{DB6730DB-5152-7746-AE55-8EDD8B2AF619}" type="slidenum">
              <a:rPr lang="en-US" smtClean="0"/>
              <a:t>‹#›</a:t>
            </a:fld>
            <a:endParaRPr lang="en-US"/>
          </a:p>
        </p:txBody>
      </p:sp>
    </p:spTree>
    <p:extLst>
      <p:ext uri="{BB962C8B-B14F-4D97-AF65-F5344CB8AC3E}">
        <p14:creationId xmlns:p14="http://schemas.microsoft.com/office/powerpoint/2010/main" val="2314781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730DB-5152-7746-AE55-8EDD8B2AF619}" type="slidenum">
              <a:rPr lang="en-US" smtClean="0"/>
              <a:t>1</a:t>
            </a:fld>
            <a:endParaRPr lang="en-US"/>
          </a:p>
        </p:txBody>
      </p:sp>
    </p:spTree>
    <p:extLst>
      <p:ext uri="{BB962C8B-B14F-4D97-AF65-F5344CB8AC3E}">
        <p14:creationId xmlns:p14="http://schemas.microsoft.com/office/powerpoint/2010/main" val="2603141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730DB-5152-7746-AE55-8EDD8B2AF619}" type="slidenum">
              <a:rPr lang="en-US" smtClean="0"/>
              <a:t>2</a:t>
            </a:fld>
            <a:endParaRPr lang="en-US"/>
          </a:p>
        </p:txBody>
      </p:sp>
    </p:spTree>
    <p:extLst>
      <p:ext uri="{BB962C8B-B14F-4D97-AF65-F5344CB8AC3E}">
        <p14:creationId xmlns:p14="http://schemas.microsoft.com/office/powerpoint/2010/main" val="858943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India increases its breastfeeding rates near universal, according to Lancet 2016,it could prevent 3,900,000 diarrhea episodes and 3,436,560 pneumonia episodes annually. At the same time it could reduce 156,000 under five child deaths. This is quite substantial reduction. Most of these deaths about 85% are under six months of age. Therefore, it is critical to invest in policy and programmes before and around those months and ensure rise in exclusive breastfeeding ..currently we are stagnant.  </a:t>
            </a:r>
            <a:endParaRPr lang="en-US" dirty="0"/>
          </a:p>
        </p:txBody>
      </p:sp>
      <p:sp>
        <p:nvSpPr>
          <p:cNvPr id="4" name="Slide Number Placeholder 3"/>
          <p:cNvSpPr>
            <a:spLocks noGrp="1"/>
          </p:cNvSpPr>
          <p:nvPr>
            <p:ph type="sldNum" sz="quarter" idx="10"/>
          </p:nvPr>
        </p:nvSpPr>
        <p:spPr/>
        <p:txBody>
          <a:bodyPr/>
          <a:lstStyle/>
          <a:p>
            <a:fld id="{DB6730DB-5152-7746-AE55-8EDD8B2AF619}" type="slidenum">
              <a:rPr lang="en-US" smtClean="0"/>
              <a:t>3</a:t>
            </a:fld>
            <a:endParaRPr lang="en-US"/>
          </a:p>
        </p:txBody>
      </p:sp>
    </p:spTree>
    <p:extLst>
      <p:ext uri="{BB962C8B-B14F-4D97-AF65-F5344CB8AC3E}">
        <p14:creationId xmlns:p14="http://schemas.microsoft.com/office/powerpoint/2010/main" val="30144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how much investing into breastfeeding can contribute to cognitive development and</a:t>
            </a:r>
            <a:r>
              <a:rPr lang="en-US" baseline="0" dirty="0" smtClean="0"/>
              <a:t> economy of the country. This is is clear that breastfeeding could lead to improved earning ability of people , India’s economic survey 2016 recognises breastfeeding to be high impact intervention to reduce neonatal and infant mortality </a:t>
            </a:r>
            <a:r>
              <a:rPr lang="en-US" baseline="0" smtClean="0"/>
              <a:t>as well. </a:t>
            </a:r>
            <a:endParaRPr lang="en-US" dirty="0"/>
          </a:p>
        </p:txBody>
      </p:sp>
      <p:sp>
        <p:nvSpPr>
          <p:cNvPr id="4" name="Slide Number Placeholder 3"/>
          <p:cNvSpPr>
            <a:spLocks noGrp="1"/>
          </p:cNvSpPr>
          <p:nvPr>
            <p:ph type="sldNum" sz="quarter" idx="10"/>
          </p:nvPr>
        </p:nvSpPr>
        <p:spPr/>
        <p:txBody>
          <a:bodyPr/>
          <a:lstStyle/>
          <a:p>
            <a:fld id="{DB6730DB-5152-7746-AE55-8EDD8B2AF619}" type="slidenum">
              <a:rPr lang="en-US" smtClean="0"/>
              <a:t>4</a:t>
            </a:fld>
            <a:endParaRPr lang="en-US"/>
          </a:p>
        </p:txBody>
      </p:sp>
    </p:spTree>
    <p:extLst>
      <p:ext uri="{BB962C8B-B14F-4D97-AF65-F5344CB8AC3E}">
        <p14:creationId xmlns:p14="http://schemas.microsoft.com/office/powerpoint/2010/main" val="354034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It is to India’s credit that Indian law IMS Act has restricted sales of milk formula</a:t>
            </a:r>
            <a:r>
              <a:rPr lang="en-US" baseline="0" dirty="0" smtClean="0"/>
              <a:t> as compared to China, this slide shows how in 2012 in India it is 27,783 tonnes and in In China it is 560,000 Tonnes.  As a result of this the Green House Gas (GHG) emission in India is </a:t>
            </a:r>
            <a:r>
              <a:rPr lang="is-IS" baseline="0" dirty="0" smtClean="0"/>
              <a:t>111226 Tonnes and in China is 2249287 Tonnes. </a:t>
            </a:r>
            <a:endParaRPr lang="en-US" dirty="0" smtClean="0"/>
          </a:p>
          <a:p>
            <a:endParaRPr lang="en-US" dirty="0"/>
          </a:p>
        </p:txBody>
      </p:sp>
      <p:sp>
        <p:nvSpPr>
          <p:cNvPr id="4" name="Slide Number Placeholder 3"/>
          <p:cNvSpPr>
            <a:spLocks noGrp="1"/>
          </p:cNvSpPr>
          <p:nvPr>
            <p:ph type="sldNum" sz="quarter" idx="10"/>
          </p:nvPr>
        </p:nvSpPr>
        <p:spPr/>
        <p:txBody>
          <a:bodyPr/>
          <a:lstStyle/>
          <a:p>
            <a:fld id="{DB6730DB-5152-7746-AE55-8EDD8B2AF619}" type="slidenum">
              <a:rPr lang="en-US" smtClean="0"/>
              <a:t>5</a:t>
            </a:fld>
            <a:endParaRPr lang="en-US"/>
          </a:p>
        </p:txBody>
      </p:sp>
    </p:spTree>
    <p:extLst>
      <p:ext uri="{BB962C8B-B14F-4D97-AF65-F5344CB8AC3E}">
        <p14:creationId xmlns:p14="http://schemas.microsoft.com/office/powerpoint/2010/main" val="859004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is-IS" baseline="0" dirty="0" smtClean="0"/>
              <a:t>In this slide you will see how from 2008 the rise of sales of milk formula took place in India and China because China does not have a similar law. </a:t>
            </a:r>
            <a:r>
              <a:rPr lang="en-US" baseline="0" dirty="0" smtClean="0"/>
              <a:t>T</a:t>
            </a:r>
            <a:r>
              <a:rPr lang="is-IS" baseline="0" dirty="0" smtClean="0"/>
              <a:t>his is of course an  impact of the existing IMS Act.  What India needs is urgent action to commit for budget lines in the plans of action on promotion and support  of breastfeeding and IYCF to see the rise in breastfeeding rates; it is possible now with the protection ensured. If we loose this protection we will never get there. </a:t>
            </a:r>
            <a:endParaRPr lang="en-US" dirty="0" smtClean="0"/>
          </a:p>
          <a:p>
            <a:endParaRPr lang="en-US" dirty="0"/>
          </a:p>
        </p:txBody>
      </p:sp>
      <p:sp>
        <p:nvSpPr>
          <p:cNvPr id="4" name="Slide Number Placeholder 3"/>
          <p:cNvSpPr>
            <a:spLocks noGrp="1"/>
          </p:cNvSpPr>
          <p:nvPr>
            <p:ph type="sldNum" sz="quarter" idx="10"/>
          </p:nvPr>
        </p:nvSpPr>
        <p:spPr/>
        <p:txBody>
          <a:bodyPr/>
          <a:lstStyle/>
          <a:p>
            <a:fld id="{DB6730DB-5152-7746-AE55-8EDD8B2AF619}" type="slidenum">
              <a:rPr lang="en-US" smtClean="0"/>
              <a:t>6</a:t>
            </a:fld>
            <a:endParaRPr lang="en-US"/>
          </a:p>
        </p:txBody>
      </p:sp>
    </p:spTree>
    <p:extLst>
      <p:ext uri="{BB962C8B-B14F-4D97-AF65-F5344CB8AC3E}">
        <p14:creationId xmlns:p14="http://schemas.microsoft.com/office/powerpoint/2010/main" val="2657277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B6730DB-5152-7746-AE55-8EDD8B2AF619}" type="slidenum">
              <a:rPr lang="en-US" smtClean="0"/>
              <a:t>7</a:t>
            </a:fld>
            <a:endParaRPr lang="en-US"/>
          </a:p>
        </p:txBody>
      </p:sp>
    </p:spTree>
    <p:extLst>
      <p:ext uri="{BB962C8B-B14F-4D97-AF65-F5344CB8AC3E}">
        <p14:creationId xmlns:p14="http://schemas.microsoft.com/office/powerpoint/2010/main" val="4089895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governance reforms we are proposing that an</a:t>
            </a:r>
            <a:r>
              <a:rPr lang="en-US" baseline="0" dirty="0" smtClean="0"/>
              <a:t> executive body be constituted by Act of the Parliament. In this and next slide it explains what it will do, its members etc. This is a learning from Brazil. This action can bridge an existing gap in governance that has been documented over the years. The draft strategy provides many areas of work on nutrition that could be achieved relatively quickly and with accountability by such a body. </a:t>
            </a:r>
            <a:endParaRPr lang="en-US" dirty="0"/>
          </a:p>
        </p:txBody>
      </p:sp>
      <p:sp>
        <p:nvSpPr>
          <p:cNvPr id="4" name="Slide Number Placeholder 3"/>
          <p:cNvSpPr>
            <a:spLocks noGrp="1"/>
          </p:cNvSpPr>
          <p:nvPr>
            <p:ph type="sldNum" sz="quarter" idx="10"/>
          </p:nvPr>
        </p:nvSpPr>
        <p:spPr/>
        <p:txBody>
          <a:bodyPr/>
          <a:lstStyle/>
          <a:p>
            <a:fld id="{DB6730DB-5152-7746-AE55-8EDD8B2AF619}" type="slidenum">
              <a:rPr lang="en-US" smtClean="0"/>
              <a:t>8</a:t>
            </a:fld>
            <a:endParaRPr lang="en-US"/>
          </a:p>
        </p:txBody>
      </p:sp>
    </p:spTree>
    <p:extLst>
      <p:ext uri="{BB962C8B-B14F-4D97-AF65-F5344CB8AC3E}">
        <p14:creationId xmlns:p14="http://schemas.microsoft.com/office/powerpoint/2010/main" val="14694129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Further to the previous slide you would see here various functions of the commission have been captured, and </a:t>
            </a:r>
            <a:r>
              <a:rPr lang="en-US" baseline="0" dirty="0" smtClean="0"/>
              <a:t>who should be the members and representatives. </a:t>
            </a:r>
            <a:endParaRPr lang="en-US" dirty="0"/>
          </a:p>
        </p:txBody>
      </p:sp>
      <p:sp>
        <p:nvSpPr>
          <p:cNvPr id="4" name="Slide Number Placeholder 3"/>
          <p:cNvSpPr>
            <a:spLocks noGrp="1"/>
          </p:cNvSpPr>
          <p:nvPr>
            <p:ph type="sldNum" sz="quarter" idx="10"/>
          </p:nvPr>
        </p:nvSpPr>
        <p:spPr/>
        <p:txBody>
          <a:bodyPr/>
          <a:lstStyle/>
          <a:p>
            <a:fld id="{DB6730DB-5152-7746-AE55-8EDD8B2AF619}" type="slidenum">
              <a:rPr lang="en-US" smtClean="0"/>
              <a:t>9</a:t>
            </a:fld>
            <a:endParaRPr lang="en-US"/>
          </a:p>
        </p:txBody>
      </p:sp>
    </p:spTree>
    <p:extLst>
      <p:ext uri="{BB962C8B-B14F-4D97-AF65-F5344CB8AC3E}">
        <p14:creationId xmlns:p14="http://schemas.microsoft.com/office/powerpoint/2010/main" val="1828035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6A4C7416-1495-43C1-B475-E9DAC00F4CEE}" type="datetimeFigureOut">
              <a:rPr lang="en-US" smtClean="0"/>
              <a:pPr/>
              <a:t>27/02/16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A4C7416-1495-43C1-B475-E9DAC00F4CEE}" type="datetimeFigureOut">
              <a:rPr lang="en-US" smtClean="0"/>
              <a:pPr/>
              <a:t>27/02/16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A4C7416-1495-43C1-B475-E9DAC00F4CEE}" type="datetimeFigureOut">
              <a:rPr lang="en-US" smtClean="0"/>
              <a:pPr/>
              <a:t>27/02/16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A4C7416-1495-43C1-B475-E9DAC00F4CEE}" type="datetimeFigureOut">
              <a:rPr lang="en-US" smtClean="0"/>
              <a:pPr/>
              <a:t>27/02/16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4C7416-1495-43C1-B475-E9DAC00F4CEE}" type="datetimeFigureOut">
              <a:rPr lang="en-US" smtClean="0"/>
              <a:pPr/>
              <a:t>27/02/16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6A4C7416-1495-43C1-B475-E9DAC00F4CEE}" type="datetimeFigureOut">
              <a:rPr lang="en-US" smtClean="0"/>
              <a:pPr/>
              <a:t>27/02/16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6A4C7416-1495-43C1-B475-E9DAC00F4CEE}" type="datetimeFigureOut">
              <a:rPr lang="en-US" smtClean="0"/>
              <a:pPr/>
              <a:t>27/02/16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6A4C7416-1495-43C1-B475-E9DAC00F4CEE}" type="datetimeFigureOut">
              <a:rPr lang="en-US" smtClean="0"/>
              <a:pPr/>
              <a:t>27/02/16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4C7416-1495-43C1-B475-E9DAC00F4CEE}" type="datetimeFigureOut">
              <a:rPr lang="en-US" smtClean="0"/>
              <a:pPr/>
              <a:t>27/02/16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4C7416-1495-43C1-B475-E9DAC00F4CEE}" type="datetimeFigureOut">
              <a:rPr lang="en-US" smtClean="0"/>
              <a:pPr/>
              <a:t>27/02/16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4C7416-1495-43C1-B475-E9DAC00F4CEE}" type="datetimeFigureOut">
              <a:rPr lang="en-US" smtClean="0"/>
              <a:pPr/>
              <a:t>27/02/16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07248F-49B9-4A8A-A07E-1B13286F06F0}"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C7416-1495-43C1-B475-E9DAC00F4CEE}" type="datetimeFigureOut">
              <a:rPr lang="en-US" smtClean="0"/>
              <a:pPr/>
              <a:t>27/02/16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07248F-49B9-4A8A-A07E-1B13286F06F0}"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4" Type="http://schemas.openxmlformats.org/officeDocument/2006/relationships/chart" Target="../charts/chart3.xml"/><Relationship Id="rId5" Type="http://schemas.openxmlformats.org/officeDocument/2006/relationships/image" Target="../media/image2.jpeg"/><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Meeting of the Inter-ministerial Group on Draft Nutrition Strategy</a:t>
            </a:r>
            <a:endParaRPr lang="en-US" dirty="0"/>
          </a:p>
        </p:txBody>
      </p:sp>
      <p:sp>
        <p:nvSpPr>
          <p:cNvPr id="3" name="Subtitle 2"/>
          <p:cNvSpPr>
            <a:spLocks noGrp="1"/>
          </p:cNvSpPr>
          <p:nvPr>
            <p:ph type="subTitle" idx="1"/>
          </p:nvPr>
        </p:nvSpPr>
        <p:spPr/>
        <p:txBody>
          <a:bodyPr/>
          <a:lstStyle/>
          <a:p>
            <a:r>
              <a:rPr lang="en-US" dirty="0" smtClean="0"/>
              <a:t>29 Feb 2016</a:t>
            </a:r>
          </a:p>
          <a:p>
            <a:r>
              <a:rPr lang="en-US" dirty="0" err="1" smtClean="0"/>
              <a:t>Niti</a:t>
            </a:r>
            <a:r>
              <a:rPr lang="en-US" dirty="0" smtClean="0"/>
              <a:t> </a:t>
            </a:r>
            <a:r>
              <a:rPr lang="en-US" dirty="0" err="1" smtClean="0"/>
              <a:t>Aayog</a:t>
            </a:r>
            <a:r>
              <a:rPr lang="en-US" dirty="0" smtClean="0"/>
              <a:t>, Government of India </a:t>
            </a:r>
          </a:p>
          <a:p>
            <a:r>
              <a:rPr lang="en-US" dirty="0" smtClean="0"/>
              <a:t>Dr Arun Gupta</a:t>
            </a:r>
            <a:endParaRPr lang="en-US" dirty="0"/>
          </a:p>
        </p:txBody>
      </p:sp>
      <p:pic>
        <p:nvPicPr>
          <p:cNvPr id="4" name="Picture Placeholder 6" descr="bpnilog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8001000" y="5257800"/>
            <a:ext cx="1066800" cy="1549400"/>
          </a:xfrm>
          <a:prstGeom prst="rect">
            <a:avLst/>
          </a:prstGeom>
        </p:spPr>
      </p:pic>
    </p:spTree>
    <p:extLst>
      <p:ext uri="{BB962C8B-B14F-4D97-AF65-F5344CB8AC3E}">
        <p14:creationId xmlns:p14="http://schemas.microsoft.com/office/powerpoint/2010/main" val="253081129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Why “Exclusive Breastfeeding” should be an indicator?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3541521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l"/>
            <a:r>
              <a:rPr lang="en-IN" sz="4000" dirty="0" smtClean="0"/>
              <a:t>In India </a:t>
            </a:r>
            <a:br>
              <a:rPr lang="en-IN" sz="4000" dirty="0" smtClean="0"/>
            </a:br>
            <a:r>
              <a:rPr lang="en-IN" sz="4000" dirty="0" smtClean="0"/>
              <a:t>Annually,Breastfeeding </a:t>
            </a:r>
            <a:r>
              <a:rPr lang="en-IN" sz="4000" dirty="0" smtClean="0"/>
              <a:t>can prevent</a:t>
            </a:r>
            <a:r>
              <a:rPr lang="en-IN" dirty="0" smtClean="0"/>
              <a:t>…</a:t>
            </a:r>
            <a:endParaRPr lang="en-IN"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27109927"/>
              </p:ext>
            </p:extLst>
          </p:nvPr>
        </p:nvGraphicFramePr>
        <p:xfrm>
          <a:off x="0" y="1700808"/>
          <a:ext cx="7344816" cy="416592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42910" y="6143645"/>
            <a:ext cx="7715304" cy="461665"/>
          </a:xfrm>
          <a:prstGeom prst="rect">
            <a:avLst/>
          </a:prstGeom>
          <a:noFill/>
        </p:spPr>
        <p:txBody>
          <a:bodyPr wrap="square" rtlCol="0">
            <a:spAutoFit/>
          </a:bodyPr>
          <a:lstStyle/>
          <a:p>
            <a:r>
              <a:rPr lang="en-IN" sz="1200" b="1" dirty="0" smtClean="0"/>
              <a:t>Source:  Lancet Series on Breastfeeding 2016</a:t>
            </a:r>
          </a:p>
          <a:p>
            <a:r>
              <a:rPr lang="en-IN" sz="1200" dirty="0" smtClean="0"/>
              <a:t>* UN IGME Report 2015                            ** RSOC 2014</a:t>
            </a:r>
            <a:endParaRPr lang="en-IN" sz="1200" dirty="0"/>
          </a:p>
        </p:txBody>
      </p:sp>
      <p:grpSp>
        <p:nvGrpSpPr>
          <p:cNvPr id="2" name="Group 7"/>
          <p:cNvGrpSpPr/>
          <p:nvPr/>
        </p:nvGrpSpPr>
        <p:grpSpPr>
          <a:xfrm>
            <a:off x="7072330" y="642918"/>
            <a:ext cx="1857388" cy="1857388"/>
            <a:chOff x="7072330" y="785794"/>
            <a:chExt cx="1857388" cy="1857388"/>
          </a:xfrm>
        </p:grpSpPr>
        <p:sp>
          <p:nvSpPr>
            <p:cNvPr id="9" name="Oval 8"/>
            <p:cNvSpPr/>
            <p:nvPr/>
          </p:nvSpPr>
          <p:spPr>
            <a:xfrm>
              <a:off x="7072330" y="785794"/>
              <a:ext cx="1857388" cy="1857388"/>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N"/>
            </a:p>
          </p:txBody>
        </p:sp>
        <p:sp>
          <p:nvSpPr>
            <p:cNvPr id="10" name="Rectangle 9"/>
            <p:cNvSpPr/>
            <p:nvPr/>
          </p:nvSpPr>
          <p:spPr>
            <a:xfrm>
              <a:off x="7072330" y="1142984"/>
              <a:ext cx="1857388" cy="714380"/>
            </a:xfrm>
            <a:prstGeom prst="rect">
              <a:avLst/>
            </a:prstGeom>
            <a:noFill/>
          </p:spPr>
          <p:txBody>
            <a:bodyPr wrap="square" lIns="91440" tIns="45720" rIns="91440" bIns="45720">
              <a:spAutoFit/>
            </a:bodyPr>
            <a:lstStyle/>
            <a:p>
              <a:pPr algn="ctr"/>
              <a:r>
                <a:rPr lang="en-US" sz="2000" b="1" dirty="0" smtClean="0">
                  <a:solidFill>
                    <a:schemeClr val="bg1"/>
                  </a:solidFill>
                </a:rPr>
                <a:t>Under-5 child deaths*</a:t>
              </a:r>
              <a:endParaRPr lang="en-US" sz="2000" b="1" dirty="0">
                <a:solidFill>
                  <a:schemeClr val="bg1"/>
                </a:solidFill>
              </a:endParaRPr>
            </a:p>
          </p:txBody>
        </p:sp>
        <p:sp>
          <p:nvSpPr>
            <p:cNvPr id="12" name="Rectangle 11"/>
            <p:cNvSpPr/>
            <p:nvPr/>
          </p:nvSpPr>
          <p:spPr>
            <a:xfrm>
              <a:off x="7286644" y="1714488"/>
              <a:ext cx="1540807" cy="584775"/>
            </a:xfrm>
            <a:prstGeom prst="rect">
              <a:avLst/>
            </a:prstGeom>
            <a:noFill/>
          </p:spPr>
          <p:txBody>
            <a:bodyPr wrap="none" lIns="91440" tIns="45720" rIns="91440" bIns="45720">
              <a:spAutoFit/>
            </a:bodyPr>
            <a:lstStyle/>
            <a:p>
              <a:pPr algn="ctr"/>
              <a:r>
                <a:rPr lang="en-US" sz="3200" b="1" dirty="0" smtClean="0">
                  <a:solidFill>
                    <a:srgbClr val="FFFF00"/>
                  </a:solidFill>
                </a:rPr>
                <a:t>156,000</a:t>
              </a:r>
              <a:endParaRPr lang="en-US" sz="3200" b="1" dirty="0">
                <a:solidFill>
                  <a:srgbClr val="FFFF00"/>
                </a:solidFill>
              </a:endParaRPr>
            </a:p>
          </p:txBody>
        </p:sp>
      </p:grpSp>
      <p:sp>
        <p:nvSpPr>
          <p:cNvPr id="11" name="Oval 10"/>
          <p:cNvSpPr/>
          <p:nvPr/>
        </p:nvSpPr>
        <p:spPr>
          <a:xfrm>
            <a:off x="7224730" y="3356992"/>
            <a:ext cx="1857388" cy="1857388"/>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N"/>
          </a:p>
        </p:txBody>
      </p:sp>
      <p:sp>
        <p:nvSpPr>
          <p:cNvPr id="14" name="Rectangle 13"/>
          <p:cNvSpPr/>
          <p:nvPr/>
        </p:nvSpPr>
        <p:spPr>
          <a:xfrm>
            <a:off x="7224730" y="3717032"/>
            <a:ext cx="1857388" cy="1323439"/>
          </a:xfrm>
          <a:prstGeom prst="rect">
            <a:avLst/>
          </a:prstGeom>
          <a:noFill/>
        </p:spPr>
        <p:txBody>
          <a:bodyPr wrap="square" lIns="91440" tIns="45720" rIns="91440" bIns="45720">
            <a:spAutoFit/>
          </a:bodyPr>
          <a:lstStyle/>
          <a:p>
            <a:pPr algn="ctr"/>
            <a:r>
              <a:rPr lang="en-US" sz="2000" b="1" dirty="0" smtClean="0">
                <a:solidFill>
                  <a:schemeClr val="bg1"/>
                </a:solidFill>
              </a:rPr>
              <a:t>Prevents 1 in 3 new case of type -2 diabetes</a:t>
            </a:r>
            <a:endParaRPr lang="en-US" sz="2000" b="1" dirty="0">
              <a:solidFill>
                <a:schemeClr val="bg1"/>
              </a:solidFill>
            </a:endParaRPr>
          </a:p>
        </p:txBody>
      </p:sp>
    </p:spTree>
    <p:extLst>
      <p:ext uri="{BB962C8B-B14F-4D97-AF65-F5344CB8AC3E}">
        <p14:creationId xmlns:p14="http://schemas.microsoft.com/office/powerpoint/2010/main" val="186391811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IQ and Economy </a:t>
            </a:r>
            <a:endParaRPr lang="en-US" dirty="0"/>
          </a:p>
        </p:txBody>
      </p:sp>
      <p:sp>
        <p:nvSpPr>
          <p:cNvPr id="3" name="Content Placeholder 2"/>
          <p:cNvSpPr>
            <a:spLocks noGrp="1"/>
          </p:cNvSpPr>
          <p:nvPr>
            <p:ph idx="1"/>
          </p:nvPr>
        </p:nvSpPr>
        <p:spPr/>
        <p:txBody>
          <a:bodyPr numCol="2">
            <a:normAutofit fontScale="25000" lnSpcReduction="20000"/>
          </a:bodyPr>
          <a:lstStyle/>
          <a:p>
            <a:pPr marL="0" indent="0">
              <a:buNone/>
            </a:pPr>
            <a:r>
              <a:rPr lang="en-US" sz="12800" b="1" dirty="0"/>
              <a:t>Building into IQ of the Nation</a:t>
            </a:r>
          </a:p>
          <a:p>
            <a:pPr marL="0" indent="0">
              <a:buNone/>
            </a:pPr>
            <a:r>
              <a:rPr lang="en-US" sz="7200" dirty="0" smtClean="0"/>
              <a:t>This is critical difference it can make </a:t>
            </a:r>
            <a:endParaRPr lang="en-US" sz="7200" dirty="0"/>
          </a:p>
          <a:p>
            <a:pPr marL="0" indent="0">
              <a:buNone/>
            </a:pPr>
            <a:r>
              <a:rPr lang="en-US" sz="7200" dirty="0" smtClean="0"/>
              <a:t>3 </a:t>
            </a:r>
            <a:r>
              <a:rPr lang="en-US" sz="7200" dirty="0"/>
              <a:t>points across all income levels, in rich or </a:t>
            </a:r>
            <a:r>
              <a:rPr lang="en-US" sz="7200" dirty="0" smtClean="0"/>
              <a:t>poor</a:t>
            </a:r>
            <a:endParaRPr lang="en-US" sz="7200" dirty="0"/>
          </a:p>
          <a:p>
            <a:r>
              <a:rPr lang="en-US" sz="8000" dirty="0" smtClean="0"/>
              <a:t>translates </a:t>
            </a:r>
            <a:r>
              <a:rPr lang="en-US" sz="8000" dirty="0"/>
              <a:t>to improved</a:t>
            </a:r>
          </a:p>
          <a:p>
            <a:r>
              <a:rPr lang="en-US" sz="8000" dirty="0"/>
              <a:t>academic performance, increased long term earnings</a:t>
            </a:r>
          </a:p>
          <a:p>
            <a:r>
              <a:rPr lang="en-US" sz="8000" dirty="0" smtClean="0"/>
              <a:t>Super </a:t>
            </a:r>
            <a:r>
              <a:rPr lang="en-US" sz="8000" dirty="0"/>
              <a:t>power</a:t>
            </a:r>
          </a:p>
          <a:p>
            <a:r>
              <a:rPr lang="en-US" sz="8000" dirty="0" smtClean="0"/>
              <a:t>Cutting </a:t>
            </a:r>
            <a:r>
              <a:rPr lang="en-US" sz="8000" dirty="0"/>
              <a:t>edge </a:t>
            </a:r>
            <a:endParaRPr lang="en-US" sz="8000" dirty="0" smtClean="0"/>
          </a:p>
          <a:p>
            <a:r>
              <a:rPr lang="en-US" sz="8000" dirty="0" smtClean="0"/>
              <a:t>SDGs </a:t>
            </a:r>
            <a:r>
              <a:rPr lang="en-US" sz="8000" dirty="0"/>
              <a:t>targets for</a:t>
            </a:r>
          </a:p>
          <a:p>
            <a:r>
              <a:rPr lang="en-US" sz="8000" dirty="0"/>
              <a:t>education, poverty and reducing inequalities.</a:t>
            </a:r>
          </a:p>
          <a:p>
            <a:pPr marL="0" indent="0">
              <a:buNone/>
            </a:pPr>
            <a:endParaRPr lang="en-US" sz="9600" b="1" dirty="0" smtClean="0"/>
          </a:p>
          <a:p>
            <a:pPr marL="0" indent="0">
              <a:buNone/>
            </a:pPr>
            <a:r>
              <a:rPr lang="en-US" sz="11200" b="1" dirty="0" smtClean="0"/>
              <a:t>Addition </a:t>
            </a:r>
            <a:r>
              <a:rPr lang="en-US" sz="11200" b="1" dirty="0"/>
              <a:t>to the Economy</a:t>
            </a:r>
          </a:p>
          <a:p>
            <a:r>
              <a:rPr lang="en-US" sz="11200" dirty="0" smtClean="0"/>
              <a:t>The </a:t>
            </a:r>
            <a:r>
              <a:rPr lang="en-US" sz="11200" dirty="0"/>
              <a:t>Lancet reports that India can add 0.6285 </a:t>
            </a:r>
            <a:r>
              <a:rPr lang="en-US" sz="11200" dirty="0" smtClean="0"/>
              <a:t>Billion US</a:t>
            </a:r>
            <a:r>
              <a:rPr lang="en-US" sz="11200" dirty="0"/>
              <a:t>$ which is approx. 4300 Crores annually, </a:t>
            </a:r>
            <a:r>
              <a:rPr lang="en-US" sz="11200" dirty="0" smtClean="0"/>
              <a:t>through improved </a:t>
            </a:r>
            <a:r>
              <a:rPr lang="en-US" sz="11200" dirty="0"/>
              <a:t>IQ</a:t>
            </a:r>
            <a:r>
              <a:rPr lang="en-US" sz="11200" dirty="0" smtClean="0"/>
              <a:t>.</a:t>
            </a:r>
            <a:endParaRPr lang="en-US" sz="11200" dirty="0"/>
          </a:p>
        </p:txBody>
      </p:sp>
    </p:spTree>
    <p:extLst>
      <p:ext uri="{BB962C8B-B14F-4D97-AF65-F5344CB8AC3E}">
        <p14:creationId xmlns:p14="http://schemas.microsoft.com/office/powerpoint/2010/main" val="70001682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p:cNvGraphicFramePr>
            <a:graphicFrameLocks noGrp="1"/>
          </p:cNvGraphicFramePr>
          <p:nvPr>
            <p:ph sz="half" idx="1"/>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ontent Placeholder 12"/>
          <p:cNvGraphicFramePr>
            <a:graphicFrameLocks noGrp="1"/>
          </p:cNvGraphicFramePr>
          <p:nvPr>
            <p:ph sz="half" idx="2"/>
          </p:nvPr>
        </p:nvGraphicFramePr>
        <p:xfrm>
          <a:off x="4648200" y="1600200"/>
          <a:ext cx="403860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642910" y="6143645"/>
            <a:ext cx="7715304" cy="646331"/>
          </a:xfrm>
          <a:prstGeom prst="rect">
            <a:avLst/>
          </a:prstGeom>
          <a:noFill/>
        </p:spPr>
        <p:txBody>
          <a:bodyPr wrap="square" rtlCol="0">
            <a:spAutoFit/>
          </a:bodyPr>
          <a:lstStyle/>
          <a:p>
            <a:r>
              <a:rPr lang="en-IN" sz="1200" b="1" dirty="0" smtClean="0"/>
              <a:t>Source: BPNI Report </a:t>
            </a:r>
          </a:p>
          <a:p>
            <a:r>
              <a:rPr lang="x-none" sz="1200" dirty="0" smtClean="0"/>
              <a:t>Euromonitor </a:t>
            </a:r>
            <a:r>
              <a:rPr lang="x-none" sz="1200" dirty="0"/>
              <a:t>International (2013) Passport Baby Food in India </a:t>
            </a:r>
            <a:r>
              <a:rPr lang="x-none" sz="1200" dirty="0" smtClean="0"/>
              <a:t>Report</a:t>
            </a:r>
            <a:r>
              <a:rPr lang="en-IN" sz="1200" dirty="0" smtClean="0"/>
              <a:t> </a:t>
            </a:r>
          </a:p>
          <a:p>
            <a:r>
              <a:rPr lang="x-none" sz="1200" dirty="0" smtClean="0"/>
              <a:t>Euromonitor </a:t>
            </a:r>
            <a:r>
              <a:rPr lang="x-none" sz="1200" dirty="0"/>
              <a:t>International (2012) Passport Baby Food in China </a:t>
            </a:r>
            <a:r>
              <a:rPr lang="x-none" sz="1200" dirty="0" smtClean="0"/>
              <a:t>Report</a:t>
            </a:r>
            <a:endParaRPr lang="en-IN" sz="1200" dirty="0"/>
          </a:p>
        </p:txBody>
      </p:sp>
      <p:pic>
        <p:nvPicPr>
          <p:cNvPr id="14" name="Picture 13" descr="formula for disaster bottle.jpg"/>
          <p:cNvPicPr>
            <a:picLocks noChangeAspect="1"/>
          </p:cNvPicPr>
          <p:nvPr/>
        </p:nvPicPr>
        <p:blipFill>
          <a:blip r:embed="rId5">
            <a:clrChange>
              <a:clrFrom>
                <a:srgbClr val="DCA579"/>
              </a:clrFrom>
              <a:clrTo>
                <a:srgbClr val="DCA579">
                  <a:alpha val="0"/>
                </a:srgbClr>
              </a:clrTo>
            </a:clrChange>
          </a:blip>
          <a:stretch>
            <a:fillRect/>
          </a:stretch>
        </p:blipFill>
        <p:spPr>
          <a:xfrm>
            <a:off x="214282" y="71414"/>
            <a:ext cx="786651" cy="1357322"/>
          </a:xfrm>
          <a:prstGeom prst="rect">
            <a:avLst/>
          </a:prstGeom>
        </p:spPr>
      </p:pic>
      <p:sp>
        <p:nvSpPr>
          <p:cNvPr id="4" name="Title 3"/>
          <p:cNvSpPr>
            <a:spLocks noGrp="1"/>
          </p:cNvSpPr>
          <p:nvPr>
            <p:ph type="title"/>
          </p:nvPr>
        </p:nvSpPr>
        <p:spPr/>
        <p:txBody>
          <a:bodyPr>
            <a:normAutofit fontScale="90000"/>
          </a:bodyPr>
          <a:lstStyle/>
          <a:p>
            <a:r>
              <a:rPr lang="en-IN" dirty="0" smtClean="0"/>
              <a:t>GHG Emission Attributable to Milk Formula (2012)</a:t>
            </a:r>
            <a:endParaRPr lang="en-IN" dirty="0"/>
          </a:p>
        </p:txBody>
      </p:sp>
    </p:spTree>
    <p:extLst>
      <p:ext uri="{BB962C8B-B14F-4D97-AF65-F5344CB8AC3E}">
        <p14:creationId xmlns:p14="http://schemas.microsoft.com/office/powerpoint/2010/main" val="32916445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Comparative Sale of Milk Formula in India and China</a:t>
            </a:r>
            <a:endParaRPr lang="en-IN"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642910" y="6143645"/>
            <a:ext cx="7715304" cy="646331"/>
          </a:xfrm>
          <a:prstGeom prst="rect">
            <a:avLst/>
          </a:prstGeom>
          <a:noFill/>
        </p:spPr>
        <p:txBody>
          <a:bodyPr wrap="square" rtlCol="0">
            <a:spAutoFit/>
          </a:bodyPr>
          <a:lstStyle/>
          <a:p>
            <a:r>
              <a:rPr lang="en-IN" sz="1200" b="1" dirty="0" smtClean="0"/>
              <a:t>Source: </a:t>
            </a:r>
          </a:p>
          <a:p>
            <a:r>
              <a:rPr lang="x-none" sz="1200" smtClean="0"/>
              <a:t>Euromonitor </a:t>
            </a:r>
            <a:r>
              <a:rPr lang="x-none" sz="1200"/>
              <a:t>International (2013) Passport Baby Food in India </a:t>
            </a:r>
            <a:r>
              <a:rPr lang="x-none" sz="1200" smtClean="0"/>
              <a:t>Report</a:t>
            </a:r>
            <a:r>
              <a:rPr lang="en-IN" sz="1200" dirty="0" smtClean="0"/>
              <a:t> </a:t>
            </a:r>
          </a:p>
          <a:p>
            <a:r>
              <a:rPr lang="x-none" sz="1200" smtClean="0"/>
              <a:t>Euromonitor </a:t>
            </a:r>
            <a:r>
              <a:rPr lang="x-none" sz="1200"/>
              <a:t>International (2012) Passport Baby Food in China </a:t>
            </a:r>
            <a:r>
              <a:rPr lang="x-none" sz="1200" smtClean="0"/>
              <a:t>Report</a:t>
            </a:r>
            <a:endParaRPr lang="en-IN" sz="1200"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Governance Reforms</a:t>
            </a:r>
            <a:endParaRPr lang="en-US" dirty="0"/>
          </a:p>
        </p:txBody>
      </p:sp>
      <p:sp>
        <p:nvSpPr>
          <p:cNvPr id="3" name="Subtitle 2"/>
          <p:cNvSpPr>
            <a:spLocks noGrp="1"/>
          </p:cNvSpPr>
          <p:nvPr>
            <p:ph type="subTitle" idx="1"/>
          </p:nvPr>
        </p:nvSpPr>
        <p:spPr/>
        <p:txBody>
          <a:bodyPr/>
          <a:lstStyle/>
          <a:p>
            <a:r>
              <a:rPr lang="en-US" dirty="0" smtClean="0"/>
              <a:t>A </a:t>
            </a:r>
            <a:r>
              <a:rPr lang="en-US" smtClean="0"/>
              <a:t>proposal </a:t>
            </a:r>
            <a:endParaRPr lang="en-US"/>
          </a:p>
        </p:txBody>
      </p:sp>
    </p:spTree>
    <p:extLst>
      <p:ext uri="{BB962C8B-B14F-4D97-AF65-F5344CB8AC3E}">
        <p14:creationId xmlns:p14="http://schemas.microsoft.com/office/powerpoint/2010/main" val="35347318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National Nutrition Commission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6308515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823150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878426280"/>
              </p:ext>
            </p:extLst>
          </p:nvPr>
        </p:nvGraphicFramePr>
        <p:xfrm>
          <a:off x="232512" y="321993"/>
          <a:ext cx="8507945" cy="61357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1403648" y="147053"/>
            <a:ext cx="6408712" cy="461665"/>
          </a:xfrm>
          <a:prstGeom prst="rect">
            <a:avLst/>
          </a:prstGeom>
          <a:noFill/>
        </p:spPr>
        <p:txBody>
          <a:bodyPr wrap="square" rtlCol="0">
            <a:spAutoFit/>
          </a:bodyPr>
          <a:lstStyle/>
          <a:p>
            <a:pPr algn="ctr"/>
            <a:r>
              <a:rPr lang="en-US" sz="2400" b="1" dirty="0" smtClean="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rPr>
              <a:t>NATIONAL NUTRITION COMMISION</a:t>
            </a:r>
            <a:endParaRPr lang="en-US" sz="2400" b="1" dirty="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428669681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323</TotalTime>
  <Words>777</Words>
  <Application>Microsoft Macintosh PowerPoint</Application>
  <PresentationFormat>On-screen Show (4:3)</PresentationFormat>
  <Paragraphs>77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Meeting of the Inter-ministerial Group on Draft Nutrition Strategy</vt:lpstr>
      <vt:lpstr>Why “Exclusive Breastfeeding” should be an indicator?</vt:lpstr>
      <vt:lpstr>In India  Annually,Breastfeeding can prevent…</vt:lpstr>
      <vt:lpstr>Building IQ and Economy </vt:lpstr>
      <vt:lpstr>GHG Emission Attributable to Milk Formula (2012)</vt:lpstr>
      <vt:lpstr>Comparative Sale of Milk Formula in India and China</vt:lpstr>
      <vt:lpstr>Governance Reforms</vt:lpstr>
      <vt:lpstr>National Nutrition Commission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IMAC 1</cp:lastModifiedBy>
  <cp:revision>35</cp:revision>
  <cp:lastPrinted>2016-02-26T10:49:04Z</cp:lastPrinted>
  <dcterms:created xsi:type="dcterms:W3CDTF">2016-02-23T06:46:50Z</dcterms:created>
  <dcterms:modified xsi:type="dcterms:W3CDTF">2016-02-27T08:51:15Z</dcterms:modified>
</cp:coreProperties>
</file>