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4000" r:id="rId2"/>
    <p:sldMasterId id="2147483798" r:id="rId3"/>
  </p:sldMasterIdLst>
  <p:notesMasterIdLst>
    <p:notesMasterId r:id="rId17"/>
  </p:notesMasterIdLst>
  <p:handoutMasterIdLst>
    <p:handoutMasterId r:id="rId18"/>
  </p:handoutMasterIdLst>
  <p:sldIdLst>
    <p:sldId id="280" r:id="rId4"/>
    <p:sldId id="296" r:id="rId5"/>
    <p:sldId id="288" r:id="rId6"/>
    <p:sldId id="292" r:id="rId7"/>
    <p:sldId id="294" r:id="rId8"/>
    <p:sldId id="290" r:id="rId9"/>
    <p:sldId id="282" r:id="rId10"/>
    <p:sldId id="284" r:id="rId11"/>
    <p:sldId id="283" r:id="rId12"/>
    <p:sldId id="299" r:id="rId13"/>
    <p:sldId id="298" r:id="rId14"/>
    <p:sldId id="297" r:id="rId15"/>
    <p:sldId id="286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DFD"/>
    <a:srgbClr val="E2EFFE"/>
    <a:srgbClr val="99149C"/>
    <a:srgbClr val="CC3300"/>
    <a:srgbClr val="FF3300"/>
    <a:srgbClr val="000000"/>
    <a:srgbClr val="85A60A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3" autoAdjust="0"/>
    <p:restoredTop sz="96120" autoAdjust="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88" y="-114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2" tIns="46936" rIns="93872" bIns="46936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1031DCAE-246C-45E2-ADD8-A145E9772444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2" tIns="46936" rIns="93872" bIns="46936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pPr>
              <a:defRPr/>
            </a:pPr>
            <a:fld id="{7B93B7F3-9DBB-4179-BD7C-179FAE356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648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defTabSz="93821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 defTabSz="93821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0AC16C8-C0AC-4BA6-BF39-2459B4789F71}" type="datetimeFigureOut">
              <a:rPr lang="en-US"/>
              <a:pPr>
                <a:defRPr/>
              </a:pPr>
              <a:t>5/19/2015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0" tIns="48235" rIns="96470" bIns="48235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78488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defTabSz="93821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 defTabSz="93821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1202973-7812-4D66-9654-6F49F2460EB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3940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C222F-F7C8-4095-AEB7-22FE5853E6B4}" type="slidenum">
              <a:rPr lang="en-IN" smtClean="0"/>
              <a:pPr/>
              <a:t>1</a:t>
            </a:fld>
            <a:endParaRPr lang="en-IN" smtClean="0"/>
          </a:p>
        </p:txBody>
      </p:sp>
    </p:spTree>
    <p:extLst>
      <p:ext uri="{BB962C8B-B14F-4D97-AF65-F5344CB8AC3E}">
        <p14:creationId xmlns:p14="http://schemas.microsoft.com/office/powerpoint/2010/main" xmlns="" val="138039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371600"/>
          </a:xfrm>
          <a:prstGeom prst="rect">
            <a:avLst/>
          </a:prstGeom>
          <a:solidFill>
            <a:srgbClr val="BFDD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6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67400"/>
            <a:ext cx="126682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Text Placeholder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82550" indent="0" algn="ctr">
              <a:buFont typeface="Wingdings 2" pitchFamily="18" charset="2"/>
              <a:buNone/>
              <a:defRPr sz="3200" smtClean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48600" y="5943600"/>
            <a:ext cx="1143000" cy="838200"/>
          </a:xfr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3"/>
          </p:nvPr>
        </p:nvSpPr>
        <p:spPr>
          <a:xfrm>
            <a:off x="1295400" y="6245225"/>
            <a:ext cx="14478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923BF4-FE22-4730-BBA2-D6B66BB9E5A0}" type="datetimeFigureOut">
              <a:rPr lang="en-IN"/>
              <a:pPr>
                <a:defRPr/>
              </a:pPr>
              <a:t>19-05-2015</a:t>
            </a:fld>
            <a:endParaRPr lang="en-IN"/>
          </a:p>
        </p:txBody>
      </p:sp>
      <p:sp>
        <p:nvSpPr>
          <p:cNvPr id="9" name="Footer Placeholder 19"/>
          <p:cNvSpPr>
            <a:spLocks noGrp="1"/>
          </p:cNvSpPr>
          <p:nvPr>
            <p:ph type="ftr" sz="quarter" idx="14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9790-B8AC-410C-8D63-8FA5374EDC19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E6AEC-2FF2-4590-83C7-D717AB314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A11D7-488F-422B-AEC8-D698D8FD8F3F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9252-332B-4EC8-A89C-4395C0CFD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B4B7-E2E6-4CB6-A059-7DE4B7C00AE8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280D-100F-4808-B711-E88F3C08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1A6F8-1C84-4351-A0D5-B7C97F64D23C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0451-FDD8-4043-ABA7-0E36BD4E8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2188-BB6A-45C7-9FD5-187403E6A094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11DA-BECF-4B61-B6F7-A7DDDA979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F40E-00E5-4DA0-8F44-F7E3887641CE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0015D-A0E3-4307-B512-3AAD6792A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371600"/>
          </a:xfrm>
          <a:prstGeom prst="rect">
            <a:avLst/>
          </a:prstGeom>
          <a:solidFill>
            <a:srgbClr val="BFDD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7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5913438"/>
            <a:ext cx="12668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924800" y="5943600"/>
            <a:ext cx="1066800" cy="838200"/>
          </a:xfr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295400" y="6324600"/>
            <a:ext cx="17526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1BEC4-341C-4ADB-BF47-B5DA32BC9884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429000" y="6356350"/>
            <a:ext cx="28956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81800" y="6356350"/>
            <a:ext cx="7620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CF987-B0A1-4EB1-A571-9EE0B9E1F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371600"/>
          </a:xfrm>
          <a:prstGeom prst="rect">
            <a:avLst/>
          </a:prstGeom>
          <a:solidFill>
            <a:srgbClr val="BFDD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7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22238"/>
            <a:ext cx="12668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1143000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6200" y="5943600"/>
            <a:ext cx="1066800" cy="8382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219200" y="6356350"/>
            <a:ext cx="21336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4FECA-E3A1-4BD2-A79E-EB785E159B82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505200" y="6356350"/>
            <a:ext cx="28956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F2DC2-ABE2-4553-81E3-57840D4FB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371600"/>
          </a:xfrm>
          <a:prstGeom prst="rect">
            <a:avLst/>
          </a:prstGeom>
          <a:solidFill>
            <a:srgbClr val="BFDD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7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22238"/>
            <a:ext cx="12668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52400" y="5943600"/>
            <a:ext cx="1066800" cy="838200"/>
          </a:xfrm>
        </p:spPr>
        <p:txBody>
          <a:bodyPr/>
          <a:lstStyle>
            <a:lvl1pPr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524000" y="6356350"/>
            <a:ext cx="17526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50DD-2629-40E9-A8E7-52ACB5F4E99C}" type="datetimeFigureOut">
              <a:rPr lang="en-US"/>
              <a:pPr>
                <a:defRPr/>
              </a:pPr>
              <a:t>5/19/2015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505200" y="6356350"/>
            <a:ext cx="2895600" cy="365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FA6B8-7E0A-443E-B819-B1EF39E6C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371600"/>
          </a:xfrm>
          <a:prstGeom prst="rect">
            <a:avLst/>
          </a:prstGeom>
          <a:solidFill>
            <a:srgbClr val="BFDD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7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22238"/>
            <a:ext cx="12668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6200" y="5943600"/>
            <a:ext cx="1066800" cy="8382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1828800" y="6356350"/>
            <a:ext cx="1524000" cy="365125"/>
          </a:xfrm>
          <a:solidFill>
            <a:srgbClr val="E2EFFE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08E2-3D9F-41A3-9130-1B0DB00F9ADD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2895600" cy="365125"/>
          </a:xfrm>
          <a:solidFill>
            <a:srgbClr val="E2EFFE"/>
          </a:solidFill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7315200" y="6356350"/>
            <a:ext cx="1371600" cy="365125"/>
          </a:xfrm>
          <a:solidFill>
            <a:srgbClr val="E2EFFE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88CEF-3CE2-42B8-B51F-3E5D6551E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152400" y="5867400"/>
            <a:ext cx="1066800" cy="838200"/>
          </a:xfrm>
        </p:spPr>
        <p:txBody>
          <a:bodyPr/>
          <a:lstStyle>
            <a:lvl1pPr algn="ctr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3"/>
          </p:nvPr>
        </p:nvSpPr>
        <p:spPr>
          <a:xfrm>
            <a:off x="2362200" y="63055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A4D99-A183-49A8-9DD2-E7065260C369}" type="datetimeFigureOut">
              <a:rPr lang="en-IN"/>
              <a:pPr>
                <a:defRPr/>
              </a:pPr>
              <a:t>19-05-2015</a:t>
            </a:fld>
            <a:endParaRPr lang="en-IN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8768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22238"/>
            <a:ext cx="12668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DB3E-107D-41DE-8760-6F0171984D59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C46D-F24A-40CA-84B8-8A2CC3FEC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179DE-634C-4D8C-B23F-1975FEBF69A7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840-C0E6-4733-B8FE-77FA97BEA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"/>
          <p:cNvSpPr>
            <a:spLocks noChangeArrowheads="1"/>
          </p:cNvSpPr>
          <p:nvPr userDrawn="1"/>
        </p:nvSpPr>
        <p:spPr bwMode="auto">
          <a:xfrm flipV="1">
            <a:off x="0" y="0"/>
            <a:ext cx="9144000" cy="1371600"/>
          </a:xfrm>
          <a:prstGeom prst="rect">
            <a:avLst/>
          </a:prstGeom>
          <a:solidFill>
            <a:srgbClr val="BFDDF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IBFAN Logo_Symbol-08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22238"/>
            <a:ext cx="12668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7406640" cy="114300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610600" cy="4724400"/>
          </a:xfrm>
        </p:spPr>
        <p:txBody>
          <a:bodyPr tIns="0"/>
          <a:lstStyle>
            <a:lvl1pPr marL="27432" indent="0" algn="l"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6200" y="5943600"/>
            <a:ext cx="1066800" cy="8382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E431D9-061E-4BBF-9CA3-701F32C36A2D}" type="datetimeFigureOut">
              <a:rPr lang="en-IN"/>
              <a:pPr>
                <a:defRPr/>
              </a:pPr>
              <a:t>19-05-2015</a:t>
            </a:fld>
            <a:endParaRPr lang="en-IN"/>
          </a:p>
        </p:txBody>
      </p:sp>
      <p:sp>
        <p:nvSpPr>
          <p:cNvPr id="8" name="Footer Placeholder 19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149BF-16F2-42B1-BCA9-D194F655F202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33E1-4B3A-4E5E-B07B-72265D2D57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924800" y="5943600"/>
            <a:ext cx="1066800" cy="838200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1524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BC4C7-D0F3-4B0A-9DBD-66EF9C6754F5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14600" y="6356350"/>
            <a:ext cx="28956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6388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CDE8-4F32-4526-81DE-A18255C45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C798-F7EF-414D-A7BB-889AC10B3934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E1AA-3B39-4794-B347-039F6B0CE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B6AB-13B5-4074-8773-9729EA39FB2E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A26A-1352-4B07-BDDA-E0DEA327C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758A-CC9E-4426-BB99-0DD6A9A2E600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B1A3-F164-4BE7-87C2-5ECB16523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5843-8CE1-4B23-9D69-0CA01E8D1D7A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47EB-1115-486C-B92D-FD43A0FB8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" name="Date Placeholder 6"/>
          <p:cNvSpPr>
            <a:spLocks noGrp="1"/>
          </p:cNvSpPr>
          <p:nvPr>
            <p:ph type="dt" sz="half" idx="2"/>
          </p:nvPr>
        </p:nvSpPr>
        <p:spPr>
          <a:xfrm>
            <a:off x="21336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796BAD4B-652A-40D1-924A-D66E0092F57A}" type="datetimeFigureOut">
              <a:rPr lang="en-IN"/>
              <a:pPr>
                <a:defRPr/>
              </a:pPr>
              <a:t>19-05-2015</a:t>
            </a:fld>
            <a:endParaRPr lang="en-IN"/>
          </a:p>
        </p:txBody>
      </p:sp>
      <p:sp>
        <p:nvSpPr>
          <p:cNvPr id="2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572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 dirty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914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BC5C4B-4E85-4CE5-AC83-CF571816D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4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rgbClr val="BFDDFD"/>
        </a:buClr>
        <a:buSzPct val="80000"/>
        <a:buFont typeface="Wingdings 2" pitchFamily="18" charset="2"/>
        <a:buChar char="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BFDDF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BFDDF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6F829F-9BE2-4C83-8E8F-E2BCCBA7D10B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669A55-7102-4FDC-AA76-0460F380B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B2A0A8-DA6D-42E7-82D1-0033C1D5C567}" type="datetimeFigureOut">
              <a:rPr lang="en-US"/>
              <a:pPr>
                <a:defRPr/>
              </a:pPr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81253A-55B5-429C-8C4D-E59D85CE2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31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AD1FC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AD1F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AD1FC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AD1FC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AD1FC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18" Type="http://schemas.openxmlformats.org/officeDocument/2006/relationships/image" Target="../media/image25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8.jpeg"/><Relationship Id="rId2" Type="http://schemas.openxmlformats.org/officeDocument/2006/relationships/image" Target="../media/image12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gif"/><Relationship Id="rId15" Type="http://schemas.openxmlformats.org/officeDocument/2006/relationships/image" Target="../media/image7.jpeg"/><Relationship Id="rId10" Type="http://schemas.openxmlformats.org/officeDocument/2006/relationships/image" Target="../media/image6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172200" cy="1600200"/>
          </a:xfrm>
        </p:spPr>
        <p:txBody>
          <a:bodyPr/>
          <a:lstStyle/>
          <a:p>
            <a:pPr>
              <a:defRPr/>
            </a:pPr>
            <a:r>
              <a:rPr lang="en-US" sz="1400" dirty="0" smtClean="0"/>
              <a:t>Dr Arun Gupta MD (</a:t>
            </a:r>
            <a:r>
              <a:rPr lang="en-US" sz="1400" dirty="0" err="1" smtClean="0"/>
              <a:t>Ped</a:t>
            </a:r>
            <a:r>
              <a:rPr lang="en-US" sz="1400" dirty="0" smtClean="0"/>
              <a:t>.)</a:t>
            </a:r>
          </a:p>
          <a:p>
            <a:pPr>
              <a:defRPr/>
            </a:pPr>
            <a:r>
              <a:rPr lang="en-US" sz="1400" dirty="0" smtClean="0"/>
              <a:t>Regional Coordinator, International Baby Food Action Network(IBFAN) Asia</a:t>
            </a:r>
          </a:p>
          <a:p>
            <a:pPr>
              <a:defRPr/>
            </a:pPr>
            <a:r>
              <a:rPr lang="en-US" sz="1400" dirty="0" smtClean="0"/>
              <a:t>Member, Prime Minister ’s Council on India’s Nutrition Challenges at </a:t>
            </a:r>
            <a:r>
              <a:rPr lang="en-US" sz="1400" b="1" dirty="0" smtClean="0"/>
              <a:t> </a:t>
            </a:r>
            <a:r>
              <a:rPr lang="en-US" sz="1600" b="1" dirty="0" smtClean="0"/>
              <a:t>Breastfeeding Advocacy Initiative Partner Meeting  </a:t>
            </a:r>
          </a:p>
          <a:p>
            <a:pPr>
              <a:defRPr/>
            </a:pPr>
            <a:r>
              <a:rPr lang="en-US" sz="1600" b="1" dirty="0" smtClean="0"/>
              <a:t>29-30 April 2015 New York </a:t>
            </a:r>
            <a:endParaRPr lang="en-US" sz="1600" b="1" dirty="0"/>
          </a:p>
        </p:txBody>
      </p:sp>
      <p:sp>
        <p:nvSpPr>
          <p:cNvPr id="19459" name="Title 3"/>
          <p:cNvSpPr>
            <a:spLocks noGrp="1"/>
          </p:cNvSpPr>
          <p:nvPr>
            <p:ph type="title"/>
          </p:nvPr>
        </p:nvSpPr>
        <p:spPr bwMode="auto">
          <a:xfrm>
            <a:off x="685800" y="2130425"/>
            <a:ext cx="7848600" cy="17557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Working With Civil Society in India to Advocate for improved breastfeeding programmes and policies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714356"/>
            <a:ext cx="407196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advocacy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xmlns="" val="25627192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Entitlements for maternity protection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4632" indent="-457200">
              <a:buFont typeface="Arial"/>
              <a:buChar char="•"/>
            </a:pPr>
            <a:r>
              <a:rPr lang="en-US" dirty="0" smtClean="0"/>
              <a:t>Benefits for all women under a conditional cash transfer scheme as wage compensation</a:t>
            </a:r>
          </a:p>
          <a:p>
            <a:pPr marL="484632" indent="-457200">
              <a:buFont typeface="Arial"/>
              <a:buChar char="•"/>
            </a:pPr>
            <a:r>
              <a:rPr lang="en-US" dirty="0" smtClean="0"/>
              <a:t>6 months Paid maternity leave for women in the central government and some State governments</a:t>
            </a:r>
          </a:p>
          <a:p>
            <a:pPr marL="484632" indent="-45720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xmlns="" val="131764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2012:2013 Response of government of India in Health and  ICDS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47800"/>
            <a:ext cx="26272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4800" y="1524000"/>
            <a:ext cx="2612796" cy="338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1991: Wardha BPNI was born…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During a training of trainers of human lactation on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Dec,1991</a:t>
            </a:r>
            <a:endParaRPr lang="en-US" sz="2400" dirty="0"/>
          </a:p>
        </p:txBody>
      </p:sp>
      <p:pic>
        <p:nvPicPr>
          <p:cNvPr id="4" name="Picture 2" descr="F:\My Documents\BF, Cf Photo\BPNI 1991 photo\Sewagram Grou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057400"/>
            <a:ext cx="4495800" cy="2438400"/>
          </a:xfrm>
          <a:prstGeom prst="rect">
            <a:avLst/>
          </a:prstGeom>
          <a:noFill/>
        </p:spPr>
      </p:pic>
      <p:pic>
        <p:nvPicPr>
          <p:cNvPr id="1027" name="Picture 3" descr="F:\My Documents\BF, Cf Photo\BPNI 1991 photo\Deolali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4191000"/>
            <a:ext cx="4449763" cy="226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parliame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600200"/>
            <a:ext cx="6934200" cy="2055813"/>
          </a:xfrm>
          <a:prstGeom prst="rect">
            <a:avLst/>
          </a:prstGeom>
          <a:noFill/>
        </p:spPr>
      </p:pic>
      <p:sp>
        <p:nvSpPr>
          <p:cNvPr id="17510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India enacted a Law in 1992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1992</a:t>
            </a:r>
            <a:r>
              <a:rPr lang="en-US" sz="2400" b="1" dirty="0">
                <a:solidFill>
                  <a:schemeClr val="tx1"/>
                </a:solidFill>
              </a:rPr>
              <a:t>:Bill 41 of 1992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was enacted  the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chemeClr val="tx1"/>
                </a:solidFill>
              </a:rPr>
              <a:t>“</a:t>
            </a:r>
            <a:r>
              <a:rPr lang="en-US" sz="2000" i="1" dirty="0">
                <a:solidFill>
                  <a:schemeClr val="tx1"/>
                </a:solidFill>
                <a:cs typeface="Times New Roman" pitchFamily="18" charset="0"/>
              </a:rPr>
              <a:t>Infant Milk Substitutes, Feeding Bottles and Infant Foods (Regulation of Production, Supply and Distribution) Act, 1992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’(IMS Act)</a:t>
            </a:r>
            <a:r>
              <a:rPr lang="en-US" sz="2000" dirty="0">
                <a:solidFill>
                  <a:schemeClr val="tx1"/>
                </a:solidFill>
              </a:rPr>
              <a:t> .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It came into force on August 1,1993.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All Parties supported it</a:t>
            </a:r>
            <a:r>
              <a:rPr lang="en-US" sz="1800" b="1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1800" b="1" dirty="0" smtClean="0">
                <a:solidFill>
                  <a:schemeClr val="tx1"/>
                </a:solidFill>
              </a:rPr>
              <a:t>2003 : Amendment Act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8000"/>
                </a:solidFill>
              </a:rPr>
              <a:t>This reflects lot of work with civil society..</a:t>
            </a:r>
            <a:endParaRPr lang="en-US" sz="2000" b="1" dirty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ACAS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05600" y="5181600"/>
            <a:ext cx="609600" cy="790669"/>
          </a:xfrm>
          <a:prstGeom prst="rect">
            <a:avLst/>
          </a:prstGeom>
        </p:spPr>
      </p:pic>
      <p:pic>
        <p:nvPicPr>
          <p:cNvPr id="7" name="Picture 6" descr="BPNI 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43800" y="5181600"/>
            <a:ext cx="617583" cy="963930"/>
          </a:xfrm>
          <a:prstGeom prst="rect">
            <a:avLst/>
          </a:prstGeom>
        </p:spPr>
      </p:pic>
      <p:pic>
        <p:nvPicPr>
          <p:cNvPr id="8" name="Picture 7" descr="IAP-0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0" y="5181600"/>
            <a:ext cx="838200" cy="1072612"/>
          </a:xfrm>
          <a:prstGeom prst="rect">
            <a:avLst/>
          </a:prstGeom>
        </p:spPr>
      </p:pic>
      <p:pic>
        <p:nvPicPr>
          <p:cNvPr id="9" name="Picture 8" descr="Health-Association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10000" y="5486400"/>
            <a:ext cx="170497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1998-2005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4632" indent="-457200">
              <a:buFont typeface="Arial"/>
              <a:buChar char="•"/>
            </a:pPr>
            <a:r>
              <a:rPr lang="en-US" dirty="0" smtClean="0"/>
              <a:t>National voice to strengthen the IMS Act began </a:t>
            </a:r>
          </a:p>
          <a:p>
            <a:pPr marL="484632" indent="-457200">
              <a:buFont typeface="Arial"/>
              <a:buChar char="•"/>
            </a:pPr>
            <a:r>
              <a:rPr lang="en-US" dirty="0" smtClean="0"/>
              <a:t>Many organisations joined hands</a:t>
            </a:r>
          </a:p>
          <a:p>
            <a:pPr marL="484632" indent="-457200">
              <a:buFont typeface="Arial"/>
              <a:buChar char="•"/>
            </a:pPr>
            <a:r>
              <a:rPr lang="en-US" dirty="0" smtClean="0"/>
              <a:t>2000 Cable TV Law banned promos of baby foods and bottles</a:t>
            </a:r>
          </a:p>
          <a:p>
            <a:pPr marL="484632" indent="-457200">
              <a:buFont typeface="Arial"/>
              <a:buChar char="•"/>
            </a:pPr>
            <a:r>
              <a:rPr lang="en-US" dirty="0" smtClean="0"/>
              <a:t>2003: Amendment Act enacted to ban promotion of baby foods till 2 years of age.</a:t>
            </a:r>
          </a:p>
          <a:p>
            <a:pPr marL="484632" indent="-457200">
              <a:buFont typeface="Arial"/>
              <a:buChar char="•"/>
            </a:pPr>
            <a:endParaRPr lang="en-US" dirty="0" smtClean="0"/>
          </a:p>
          <a:p>
            <a:pPr marL="484632" indent="-457200">
              <a:buFont typeface="Arial"/>
              <a:buChar char="•"/>
            </a:pPr>
            <a:endParaRPr lang="en-US" dirty="0" smtClean="0"/>
          </a:p>
          <a:p>
            <a:pPr marL="484632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38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2004: The Baby Food AD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524000"/>
            <a:ext cx="3505200" cy="488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2005 : Save the IMS Act from  REPEAL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 descr="IMS act saved from being repeal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552387" y="1600200"/>
            <a:ext cx="60026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1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2006: Joint Statement on Infant and Young Child Feeding</a:t>
            </a:r>
            <a:endParaRPr lang="en-US" dirty="0"/>
          </a:p>
        </p:txBody>
      </p:sp>
      <p:pic>
        <p:nvPicPr>
          <p:cNvPr id="10" name="Picture 9" descr="CWDS-0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4620" y="1676400"/>
            <a:ext cx="781180" cy="838200"/>
          </a:xfrm>
          <a:prstGeom prst="rect">
            <a:avLst/>
          </a:prstGeom>
        </p:spPr>
      </p:pic>
      <p:pic>
        <p:nvPicPr>
          <p:cNvPr id="11" name="Picture 10" descr="EMAI-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0800" y="1600200"/>
            <a:ext cx="939595" cy="838200"/>
          </a:xfrm>
          <a:prstGeom prst="rect">
            <a:avLst/>
          </a:prstGeom>
        </p:spPr>
      </p:pic>
      <p:pic>
        <p:nvPicPr>
          <p:cNvPr id="12" name="Picture 11" descr="FOGSI-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00200" y="1600200"/>
            <a:ext cx="914400" cy="914400"/>
          </a:xfrm>
          <a:prstGeom prst="rect">
            <a:avLst/>
          </a:prstGeom>
        </p:spPr>
      </p:pic>
      <p:pic>
        <p:nvPicPr>
          <p:cNvPr id="14" name="Picture 13" descr="IAPSM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24200" y="3962400"/>
            <a:ext cx="914400" cy="914400"/>
          </a:xfrm>
          <a:prstGeom prst="rect">
            <a:avLst/>
          </a:prstGeom>
        </p:spPr>
      </p:pic>
      <p:pic>
        <p:nvPicPr>
          <p:cNvPr id="15" name="Picture 14" descr="IPHA-0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590800" y="5334000"/>
            <a:ext cx="722376" cy="722376"/>
          </a:xfrm>
          <a:prstGeom prst="rect">
            <a:avLst/>
          </a:prstGeom>
        </p:spPr>
      </p:pic>
      <p:pic>
        <p:nvPicPr>
          <p:cNvPr id="16" name="Picture 15" descr="NAvdanya-0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52600" y="5257800"/>
            <a:ext cx="516636" cy="795528"/>
          </a:xfrm>
          <a:prstGeom prst="rect">
            <a:avLst/>
          </a:prstGeom>
        </p:spPr>
      </p:pic>
      <p:pic>
        <p:nvPicPr>
          <p:cNvPr id="17" name="Picture 16" descr="TNAI-06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5800" y="2743200"/>
            <a:ext cx="914400" cy="903482"/>
          </a:xfrm>
          <a:prstGeom prst="rect">
            <a:avLst/>
          </a:prstGeom>
        </p:spPr>
      </p:pic>
      <p:pic>
        <p:nvPicPr>
          <p:cNvPr id="18" name="Picture 17" descr="IMA LOG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09600" y="3962400"/>
            <a:ext cx="1066800" cy="1102770"/>
          </a:xfrm>
          <a:prstGeom prst="rect">
            <a:avLst/>
          </a:prstGeom>
        </p:spPr>
      </p:pic>
      <p:pic>
        <p:nvPicPr>
          <p:cNvPr id="20" name="Picture 19" descr="ACASH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752600" y="2819400"/>
            <a:ext cx="609600" cy="790669"/>
          </a:xfrm>
          <a:prstGeom prst="rect">
            <a:avLst/>
          </a:prstGeom>
        </p:spPr>
      </p:pic>
      <p:pic>
        <p:nvPicPr>
          <p:cNvPr id="21" name="Picture 20" descr="AIDAN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2667000" y="2819400"/>
            <a:ext cx="393192" cy="763524"/>
          </a:xfrm>
          <a:prstGeom prst="rect">
            <a:avLst/>
          </a:prstGeom>
        </p:spPr>
      </p:pic>
      <p:pic>
        <p:nvPicPr>
          <p:cNvPr id="22" name="Picture 21" descr="NNF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3352800" y="2743200"/>
            <a:ext cx="609600" cy="914400"/>
          </a:xfrm>
          <a:prstGeom prst="rect">
            <a:avLst/>
          </a:prstGeom>
        </p:spPr>
      </p:pic>
      <p:pic>
        <p:nvPicPr>
          <p:cNvPr id="23" name="Picture 22" descr="JSA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62000" y="5257800"/>
            <a:ext cx="617220" cy="740664"/>
          </a:xfrm>
          <a:prstGeom prst="rect">
            <a:avLst/>
          </a:prstGeom>
        </p:spPr>
      </p:pic>
      <p:pic>
        <p:nvPicPr>
          <p:cNvPr id="24" name="Picture 23" descr="Samyak Foundation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4191000" y="2819400"/>
            <a:ext cx="411480" cy="73609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28800" y="4038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Right to Food Campaign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BPNI Logo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3581400" y="5105400"/>
            <a:ext cx="617583" cy="963930"/>
          </a:xfrm>
          <a:prstGeom prst="rect">
            <a:avLst/>
          </a:prstGeom>
        </p:spPr>
      </p:pic>
      <p:pic>
        <p:nvPicPr>
          <p:cNvPr id="1028" name="Picture 4" descr="C:\Documents and Settings\amit gupta\My Documents\My Scans\2015-04 (Apr)\ScannedImage-10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5181600" y="4114800"/>
            <a:ext cx="3465871" cy="2286000"/>
          </a:xfrm>
          <a:prstGeom prst="rect">
            <a:avLst/>
          </a:prstGeom>
          <a:noFill/>
        </p:spPr>
      </p:pic>
      <p:pic>
        <p:nvPicPr>
          <p:cNvPr id="31" name="Picture 30" descr="IAP-06.jpg"/>
          <p:cNvPicPr>
            <a:picLocks noChangeAspect="1"/>
          </p:cNvPicPr>
          <p:nvPr/>
        </p:nvPicPr>
        <p:blipFill>
          <a:blip r:embed="rId17" cstate="email"/>
          <a:stretch>
            <a:fillRect/>
          </a:stretch>
        </p:blipFill>
        <p:spPr>
          <a:xfrm>
            <a:off x="609600" y="1600200"/>
            <a:ext cx="838200" cy="10726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867400" y="1371600"/>
            <a:ext cx="1938338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2009: Right Food Campaign Steering Committee Member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447800"/>
            <a:ext cx="8534400" cy="4800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1" y="1828800"/>
            <a:ext cx="4800600" cy="35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16000" y="5562600"/>
            <a:ext cx="728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905000" y="4495800"/>
            <a:ext cx="2667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3314700" y="4838700"/>
            <a:ext cx="838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57800" y="2563960"/>
            <a:ext cx="3956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Food Security Act recognises exclusive breastfeeding and provides cash entitlements.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World Breastfeeding Trends Initiative( WBTi)</a:t>
            </a:r>
            <a:br>
              <a:rPr lang="en-US" sz="2800" dirty="0" smtClean="0"/>
            </a:br>
            <a:r>
              <a:rPr lang="en-US" sz="2800" dirty="0" smtClean="0"/>
              <a:t>India Assessment 2005-2015</a:t>
            </a:r>
            <a:endParaRPr lang="en-US" sz="2800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My Documents\BF, Cf Photo\Logos Other Org\PHRN-new-logo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76400"/>
            <a:ext cx="1905001" cy="1792287"/>
          </a:xfrm>
          <a:prstGeom prst="rect">
            <a:avLst/>
          </a:prstGeom>
          <a:noFill/>
        </p:spPr>
      </p:pic>
      <p:pic>
        <p:nvPicPr>
          <p:cNvPr id="5" name="Picture 4" descr="BPNI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43200" y="1828800"/>
            <a:ext cx="1143000" cy="1784007"/>
          </a:xfrm>
          <a:prstGeom prst="rect">
            <a:avLst/>
          </a:prstGeom>
        </p:spPr>
      </p:pic>
      <p:pic>
        <p:nvPicPr>
          <p:cNvPr id="2052" name="Picture 4" descr="F:\My Documents\BF, Cf Photo\Logos Other Org\downloa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2057400"/>
            <a:ext cx="1685925" cy="1685925"/>
          </a:xfrm>
          <a:prstGeom prst="rect">
            <a:avLst/>
          </a:prstGeom>
          <a:noFill/>
        </p:spPr>
      </p:pic>
      <p:pic>
        <p:nvPicPr>
          <p:cNvPr id="2053" name="Picture 5" descr="F:\My Documents\BF, Cf Photo\Logos Other Org\nippc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1000" y="2286000"/>
            <a:ext cx="2319523" cy="1219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4038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Working Group Children Under-6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3389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dLib BT" pitchFamily="82" charset="0"/>
                <a:cs typeface="Arial" pitchFamily="34" charset="0"/>
              </a:rPr>
              <a:t>ECCD</a:t>
            </a:r>
            <a:endParaRPr lang="en-US" sz="2400" b="1" dirty="0">
              <a:solidFill>
                <a:schemeClr val="tx2"/>
              </a:solidFill>
              <a:latin typeface="AdLib BT" pitchFamily="82" charset="0"/>
              <a:cs typeface="Arial" pitchFamily="34" charset="0"/>
            </a:endParaRPr>
          </a:p>
        </p:txBody>
      </p:sp>
      <p:pic>
        <p:nvPicPr>
          <p:cNvPr id="2054" name="Picture 6" descr="F:\My Documents\BF, Cf Photo\Logos Other Org\Logo_of_LHMC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10200" y="3962400"/>
            <a:ext cx="1600200" cy="1385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olst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</TotalTime>
  <Words>284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2_Solstice</vt:lpstr>
      <vt:lpstr>1_Custom Design</vt:lpstr>
      <vt:lpstr>Custom Design</vt:lpstr>
      <vt:lpstr>Working With Civil Society in India to Advocate for improved breastfeeding programmes and policies </vt:lpstr>
      <vt:lpstr>1991: Wardha BPNI was born…</vt:lpstr>
      <vt:lpstr>India enacted a Law in 1992</vt:lpstr>
      <vt:lpstr>1998-2005</vt:lpstr>
      <vt:lpstr>2004: The Baby Food AD WAR</vt:lpstr>
      <vt:lpstr>2005 : Save the IMS Act from  REPEAL </vt:lpstr>
      <vt:lpstr>2006: Joint Statement on Infant and Young Child Feeding</vt:lpstr>
      <vt:lpstr>2009: Right Food Campaign Steering Committee Member</vt:lpstr>
      <vt:lpstr>World Breastfeeding Trends Initiative( WBTi) India Assessment 2005-2015</vt:lpstr>
      <vt:lpstr>Slide 10</vt:lpstr>
      <vt:lpstr>Results of advocacy</vt:lpstr>
      <vt:lpstr>Entitlements for maternity protection</vt:lpstr>
      <vt:lpstr>2012:2013 Response of government of India in Health and  ICDS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SATYA SAHU</dc:creator>
  <cp:lastModifiedBy>Beena Bhatt</cp:lastModifiedBy>
  <cp:revision>530</cp:revision>
  <cp:lastPrinted>2013-07-19T07:25:11Z</cp:lastPrinted>
  <dcterms:created xsi:type="dcterms:W3CDTF">2013-05-02T13:34:03Z</dcterms:created>
  <dcterms:modified xsi:type="dcterms:W3CDTF">2015-05-19T07:09:19Z</dcterms:modified>
</cp:coreProperties>
</file>